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86" r:id="rId5"/>
    <p:sldId id="283" r:id="rId6"/>
    <p:sldId id="284" r:id="rId7"/>
    <p:sldId id="285" r:id="rId8"/>
    <p:sldId id="278" r:id="rId9"/>
    <p:sldId id="277" r:id="rId10"/>
    <p:sldId id="279" r:id="rId11"/>
    <p:sldId id="263" r:id="rId12"/>
    <p:sldId id="280" r:id="rId13"/>
    <p:sldId id="281" r:id="rId14"/>
    <p:sldId id="267" r:id="rId15"/>
    <p:sldId id="269" r:id="rId16"/>
    <p:sldId id="282" r:id="rId1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10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AB61-313A-4DE1-9777-976B4A878C5D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E08F-BEAD-4DD7-9616-68F38A6D4B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237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AB61-313A-4DE1-9777-976B4A878C5D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E08F-BEAD-4DD7-9616-68F38A6D4B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410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AB61-313A-4DE1-9777-976B4A878C5D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E08F-BEAD-4DD7-9616-68F38A6D4B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292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AB61-313A-4DE1-9777-976B4A878C5D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E08F-BEAD-4DD7-9616-68F38A6D4B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252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AB61-313A-4DE1-9777-976B4A878C5D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E08F-BEAD-4DD7-9616-68F38A6D4B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8473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AB61-313A-4DE1-9777-976B4A878C5D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E08F-BEAD-4DD7-9616-68F38A6D4B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856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AB61-313A-4DE1-9777-976B4A878C5D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E08F-BEAD-4DD7-9616-68F38A6D4B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64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AB61-313A-4DE1-9777-976B4A878C5D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E08F-BEAD-4DD7-9616-68F38A6D4B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842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AB61-313A-4DE1-9777-976B4A878C5D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E08F-BEAD-4DD7-9616-68F38A6D4B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106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AB61-313A-4DE1-9777-976B4A878C5D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E08F-BEAD-4DD7-9616-68F38A6D4B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212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AB61-313A-4DE1-9777-976B4A878C5D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E08F-BEAD-4DD7-9616-68F38A6D4B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8196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FAB61-313A-4DE1-9777-976B4A878C5D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EE08F-BEAD-4DD7-9616-68F38A6D4B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687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Supervízia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32661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Očakávania 5 - Supervízor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bude človek schopný nestranne, ale so záujmom, starostlivo a empaticky, hĺbkovo so sociálnym pracovníkom prezrieť terén, prax a postrehnúť detaily, ktoré sú často v periférnom umiestnení videnia </a:t>
            </a:r>
            <a:r>
              <a:rPr lang="sk-SK" dirty="0" err="1" smtClean="0"/>
              <a:t>supervidovaného</a:t>
            </a:r>
            <a:r>
              <a:rPr lang="sk-SK" dirty="0" smtClean="0"/>
              <a:t> a nie sú vždy jasne zreteľne </a:t>
            </a:r>
            <a:r>
              <a:rPr lang="sk-SK" dirty="0" err="1" smtClean="0"/>
              <a:t>pomenovateľné</a:t>
            </a:r>
            <a:r>
              <a:rPr lang="sk-SK" dirty="0" smtClean="0"/>
              <a:t> a viditeľné.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428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Očakávania 6 - roviny </a:t>
            </a:r>
            <a:r>
              <a:rPr lang="sk-SK" dirty="0" err="1" smtClean="0"/>
              <a:t>supervízie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/>
              <a:t>Psychologická</a:t>
            </a:r>
          </a:p>
          <a:p>
            <a:r>
              <a:rPr lang="sk-SK" dirty="0" err="1" smtClean="0"/>
              <a:t>Psychohygiena</a:t>
            </a:r>
            <a:r>
              <a:rPr lang="sk-SK" dirty="0" smtClean="0"/>
              <a:t> – priestor pre uvoľnenie a ventilovanie stresu a napätia</a:t>
            </a:r>
          </a:p>
          <a:p>
            <a:r>
              <a:rPr lang="sk-SK" dirty="0" smtClean="0"/>
              <a:t>Vyrozprávanie sa z pocitov obáv a neistôt</a:t>
            </a:r>
          </a:p>
          <a:p>
            <a:r>
              <a:rPr lang="sk-SK" dirty="0" smtClean="0"/>
              <a:t>Motivácia – dokáže obnoviť pozitívny vzťah k vlastnej práci, klientom, kolegom a k sebe</a:t>
            </a:r>
          </a:p>
        </p:txBody>
      </p:sp>
    </p:spTree>
    <p:extLst>
      <p:ext uri="{BB962C8B-B14F-4D97-AF65-F5344CB8AC3E}">
        <p14:creationId xmlns:p14="http://schemas.microsoft.com/office/powerpoint/2010/main" val="2453920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Očakávania 7 </a:t>
            </a:r>
            <a:r>
              <a:rPr lang="sk-SK" dirty="0" smtClean="0"/>
              <a:t>- od </a:t>
            </a:r>
            <a:r>
              <a:rPr lang="sk-SK" dirty="0" smtClean="0"/>
              <a:t>funkcií supervízie a supervízora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Kontroluje – porovnáva ako skutočný stav zodpovedá ideálnemu  stavu podľa štandardov kvality, noriem a odborných </a:t>
            </a:r>
            <a:r>
              <a:rPr lang="sk-SK" dirty="0"/>
              <a:t>kritérií </a:t>
            </a:r>
            <a:r>
              <a:rPr lang="sk-SK" dirty="0" smtClean="0"/>
              <a:t> - dbá na príslušný </a:t>
            </a:r>
            <a:r>
              <a:rPr lang="sk-SK" dirty="0"/>
              <a:t>zodpovedný výkon (manažérska funkcia</a:t>
            </a:r>
            <a:r>
              <a:rPr lang="sk-SK" dirty="0" smtClean="0"/>
              <a:t>)</a:t>
            </a:r>
          </a:p>
          <a:p>
            <a:r>
              <a:rPr lang="sk-SK" dirty="0" smtClean="0"/>
              <a:t>Vzdeláva – </a:t>
            </a:r>
            <a:r>
              <a:rPr lang="sk-SK" dirty="0" err="1" smtClean="0"/>
              <a:t>supervidovaných</a:t>
            </a:r>
            <a:r>
              <a:rPr lang="sk-SK" dirty="0" smtClean="0"/>
              <a:t>, aby dosiahli dobrú prax, aby sa stali čo najlepšími </a:t>
            </a:r>
            <a:r>
              <a:rPr lang="sk-SK" dirty="0"/>
              <a:t>odborníkmi </a:t>
            </a:r>
            <a:r>
              <a:rPr lang="sk-SK" dirty="0" smtClean="0"/>
              <a:t>– dbá na ďalší </a:t>
            </a:r>
            <a:r>
              <a:rPr lang="sk-SK" dirty="0"/>
              <a:t>profesijný rozvoj (vzdelávacia funkcia</a:t>
            </a:r>
            <a:r>
              <a:rPr lang="sk-SK" dirty="0" smtClean="0"/>
              <a:t>)</a:t>
            </a:r>
          </a:p>
          <a:p>
            <a:r>
              <a:rPr lang="sk-SK" dirty="0" smtClean="0"/>
              <a:t>Podporuje </a:t>
            </a:r>
            <a:r>
              <a:rPr lang="sk-SK" dirty="0" err="1" smtClean="0"/>
              <a:t>supervidovaných</a:t>
            </a:r>
            <a:r>
              <a:rPr lang="sk-SK" dirty="0" smtClean="0"/>
              <a:t>, aby  zvládli svoje emócie, profesionálnu záťaž, získali novú </a:t>
            </a:r>
            <a:r>
              <a:rPr lang="sk-SK" dirty="0"/>
              <a:t>motiváciu. ( podporná funkcia)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85730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Typy supervízie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Výučbová</a:t>
            </a:r>
          </a:p>
          <a:p>
            <a:r>
              <a:rPr lang="sk-SK" dirty="0" smtClean="0"/>
              <a:t>Tútorská</a:t>
            </a:r>
          </a:p>
          <a:p>
            <a:r>
              <a:rPr lang="sk-SK" dirty="0" smtClean="0"/>
              <a:t>Výcviková – tréningová</a:t>
            </a:r>
          </a:p>
          <a:p>
            <a:r>
              <a:rPr lang="sk-SK" dirty="0" smtClean="0"/>
              <a:t>Riadiaca – manažérska</a:t>
            </a:r>
          </a:p>
          <a:p>
            <a:r>
              <a:rPr lang="sk-SK" dirty="0" smtClean="0"/>
              <a:t>Poradenská</a:t>
            </a:r>
          </a:p>
          <a:p>
            <a:r>
              <a:rPr lang="sk-SK" dirty="0" smtClean="0"/>
              <a:t>Konzultantská</a:t>
            </a:r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72943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Formy </a:t>
            </a:r>
            <a:r>
              <a:rPr lang="sk-SK" dirty="0" err="1" smtClean="0"/>
              <a:t>supervízie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Individuálna </a:t>
            </a:r>
            <a:r>
              <a:rPr lang="sk-SK" dirty="0" err="1" smtClean="0"/>
              <a:t>supervízia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Skupinová </a:t>
            </a:r>
            <a:r>
              <a:rPr lang="sk-SK" dirty="0" err="1" smtClean="0"/>
              <a:t>supervízia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Tandemová </a:t>
            </a:r>
            <a:r>
              <a:rPr lang="sk-SK" dirty="0" err="1" smtClean="0"/>
              <a:t>supervízia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Tímová </a:t>
            </a:r>
            <a:r>
              <a:rPr lang="sk-SK" dirty="0" err="1" smtClean="0"/>
              <a:t>supervízia</a:t>
            </a:r>
            <a:endParaRPr lang="sk-SK" dirty="0" smtClean="0"/>
          </a:p>
          <a:p>
            <a:pPr marL="0" indent="0">
              <a:buNone/>
            </a:pPr>
            <a:r>
              <a:rPr lang="sk-SK" dirty="0" err="1" smtClean="0"/>
              <a:t>Supervízia</a:t>
            </a:r>
            <a:r>
              <a:rPr lang="sk-SK" dirty="0" smtClean="0"/>
              <a:t> organizácie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9515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Očakávania - princípy </a:t>
            </a:r>
            <a:r>
              <a:rPr lang="sk-SK" dirty="0" err="1" smtClean="0"/>
              <a:t>supervízie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Bude reflektovať reálne potreby zamestnancov, manažmentu, organizácie</a:t>
            </a:r>
          </a:p>
          <a:p>
            <a:r>
              <a:rPr lang="sk-SK" dirty="0" smtClean="0"/>
              <a:t>Prijatie supervízie v organizácii ako jedného z nástrojov zvyšovania kvality práce v organizácii a poskytovanie podpory pracovníkom</a:t>
            </a:r>
          </a:p>
          <a:p>
            <a:r>
              <a:rPr lang="sk-SK" dirty="0" smtClean="0"/>
              <a:t>Permanentne </a:t>
            </a:r>
            <a:r>
              <a:rPr lang="sk-SK" dirty="0" smtClean="0"/>
              <a:t>dbať ( zo strany manažmentu, supervízorov aj </a:t>
            </a:r>
            <a:r>
              <a:rPr lang="sk-SK" dirty="0" err="1" smtClean="0"/>
              <a:t>supervidovaných</a:t>
            </a:r>
            <a:r>
              <a:rPr lang="sk-SK" dirty="0" smtClean="0"/>
              <a:t>), </a:t>
            </a:r>
            <a:r>
              <a:rPr lang="sk-SK" dirty="0" smtClean="0"/>
              <a:t>aby </a:t>
            </a:r>
            <a:r>
              <a:rPr lang="sk-SK" dirty="0" err="1" smtClean="0"/>
              <a:t>supervízia</a:t>
            </a:r>
            <a:r>
              <a:rPr lang="sk-SK" dirty="0" smtClean="0"/>
              <a:t> bola prijatá ako „bezpečná“ pracovná </a:t>
            </a:r>
            <a:r>
              <a:rPr lang="sk-SK" dirty="0" smtClean="0"/>
              <a:t>metóda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61002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Posledný </a:t>
            </a:r>
            <a:r>
              <a:rPr lang="sk-SK" sz="3200" dirty="0" err="1" smtClean="0"/>
              <a:t>slaid</a:t>
            </a:r>
            <a:r>
              <a:rPr lang="sk-SK" sz="3200" dirty="0" smtClean="0"/>
              <a:t>.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/>
          </a:p>
          <a:p>
            <a:pPr marL="0" indent="0" algn="ctr">
              <a:buNone/>
            </a:pPr>
            <a:r>
              <a:rPr lang="sk-SK" dirty="0" smtClean="0"/>
              <a:t>    Ďakujem </a:t>
            </a:r>
          </a:p>
          <a:p>
            <a:pPr marL="0" indent="0" algn="ctr">
              <a:buNone/>
            </a:pPr>
            <a:r>
              <a:rPr lang="sk-SK" dirty="0"/>
              <a:t> </a:t>
            </a:r>
            <a:r>
              <a:rPr lang="sk-SK" dirty="0" smtClean="0"/>
              <a:t> za pozornosť aj nepozornosť.</a:t>
            </a:r>
          </a:p>
          <a:p>
            <a:pPr marL="0" indent="0" algn="ctr">
              <a:buNone/>
            </a:pPr>
            <a:r>
              <a:rPr lang="sk-SK" sz="2000" dirty="0" smtClean="0"/>
              <a:t>(Obe majú v </a:t>
            </a:r>
            <a:r>
              <a:rPr lang="sk-SK" sz="2000" dirty="0" err="1" smtClean="0"/>
              <a:t>supervízii</a:t>
            </a:r>
            <a:r>
              <a:rPr lang="sk-SK" sz="2000" dirty="0" smtClean="0"/>
              <a:t> </a:t>
            </a:r>
            <a:r>
              <a:rPr lang="sk-SK" sz="2000" smtClean="0"/>
              <a:t>svoje </a:t>
            </a:r>
            <a:r>
              <a:rPr lang="sk-SK" sz="2000" smtClean="0"/>
              <a:t>dôležité miesto</a:t>
            </a:r>
            <a:r>
              <a:rPr lang="sk-SK" sz="2000" dirty="0" smtClean="0"/>
              <a:t>)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936675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Supervízia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600" dirty="0" smtClean="0"/>
              <a:t>Je metódou kontinuálneho rozvoja profesionálnych spôsobilostí sociálneho pracovníka, ktoré dosahuje za pomoci kvalifikovaného supervízora prostredníctvom reflexie, podpory, </a:t>
            </a:r>
            <a:r>
              <a:rPr lang="sk-SK" sz="3600" dirty="0" err="1" smtClean="0"/>
              <a:t>supervíznych</a:t>
            </a:r>
            <a:r>
              <a:rPr lang="sk-SK" sz="3600" dirty="0" smtClean="0"/>
              <a:t> metód a techník a zároveň chráni sociálneho pracovníka pred syndrómom vyhorenia.</a:t>
            </a:r>
          </a:p>
          <a:p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2866658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Legislatívne dôvody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sz="2800" dirty="0" smtClean="0"/>
              <a:t>Zákon 305/2005 </a:t>
            </a:r>
            <a:r>
              <a:rPr lang="sk-SK" sz="2800" dirty="0" err="1" smtClean="0"/>
              <a:t>Z.z</a:t>
            </a:r>
            <a:r>
              <a:rPr lang="sk-SK" sz="2800" dirty="0" smtClean="0"/>
              <a:t>. o sociálnoprávnej ochrane detí a sociálnej kuratele, </a:t>
            </a:r>
            <a:r>
              <a:rPr lang="sk-SK" sz="2800" dirty="0"/>
              <a:t>§ </a:t>
            </a:r>
            <a:r>
              <a:rPr lang="sk-SK" sz="2800" dirty="0" smtClean="0"/>
              <a:t>47 ods. 7</a:t>
            </a:r>
          </a:p>
          <a:p>
            <a:pPr marL="0" indent="0">
              <a:buNone/>
            </a:pPr>
            <a:r>
              <a:rPr lang="sk-SK" sz="2000" dirty="0" smtClean="0"/>
              <a:t>Hovorí, že na účel zvyšovania profesionality práce zariadenie vypracováva a uskutočňuje program </a:t>
            </a:r>
            <a:r>
              <a:rPr lang="sk-SK" sz="2000" dirty="0" err="1" smtClean="0"/>
              <a:t>supervízie</a:t>
            </a:r>
            <a:r>
              <a:rPr lang="sk-SK" sz="2000" dirty="0" smtClean="0"/>
              <a:t>.</a:t>
            </a:r>
          </a:p>
          <a:p>
            <a:r>
              <a:rPr lang="sk-SK" sz="2800" dirty="0" smtClean="0"/>
              <a:t>Zákon 448/2008 </a:t>
            </a:r>
            <a:r>
              <a:rPr lang="sk-SK" sz="2800" dirty="0" err="1" smtClean="0"/>
              <a:t>Z.z</a:t>
            </a:r>
            <a:r>
              <a:rPr lang="sk-SK" sz="2800" dirty="0" smtClean="0"/>
              <a:t>. </a:t>
            </a:r>
            <a:r>
              <a:rPr lang="sk-SK" sz="2800" dirty="0"/>
              <a:t>o sociálnych </a:t>
            </a:r>
            <a:r>
              <a:rPr lang="sk-SK" sz="2800" dirty="0" smtClean="0"/>
              <a:t>službách</a:t>
            </a:r>
          </a:p>
          <a:p>
            <a:pPr marL="0" indent="0">
              <a:buNone/>
            </a:pPr>
            <a:r>
              <a:rPr lang="sk-SK" sz="2800" dirty="0" smtClean="0"/>
              <a:t>    § </a:t>
            </a:r>
            <a:r>
              <a:rPr lang="sk-SK" sz="2800" dirty="0"/>
              <a:t>9 ods.10 zákona </a:t>
            </a:r>
            <a:endParaRPr lang="sk-SK" sz="2800" dirty="0" smtClean="0"/>
          </a:p>
          <a:p>
            <a:pPr marL="0" indent="0">
              <a:buNone/>
            </a:pPr>
            <a:r>
              <a:rPr lang="sk-SK" sz="2200" dirty="0" smtClean="0"/>
              <a:t>Poskytovateľ sociálnej služby je povinný za účelom zabezpečenia odbornej úrovne a kvality sociálnej služby vypracovať a uskutočňovať program </a:t>
            </a:r>
            <a:r>
              <a:rPr lang="sk-SK" sz="2200" dirty="0" err="1" smtClean="0"/>
              <a:t>supervízie</a:t>
            </a:r>
            <a:r>
              <a:rPr lang="sk-SK" sz="2200" dirty="0" smtClean="0"/>
              <a:t>.</a:t>
            </a:r>
          </a:p>
          <a:p>
            <a:r>
              <a:rPr lang="sk-SK" sz="2800" dirty="0"/>
              <a:t>Príloha č. 2 zákona o sociálnych službách </a:t>
            </a:r>
            <a:r>
              <a:rPr lang="sk-SK" sz="2800" dirty="0" smtClean="0"/>
              <a:t>– </a:t>
            </a:r>
            <a:r>
              <a:rPr lang="sk-SK" sz="2200" dirty="0" smtClean="0"/>
              <a:t>určuje pravidlá pre výkon </a:t>
            </a:r>
            <a:r>
              <a:rPr lang="sk-SK" sz="2200" dirty="0" err="1" smtClean="0"/>
              <a:t>supervízie</a:t>
            </a:r>
            <a:r>
              <a:rPr lang="sk-SK" sz="2200" dirty="0" smtClean="0"/>
              <a:t> u poskytovateľa sociálnej služby.</a:t>
            </a:r>
            <a:endParaRPr lang="sk-SK" sz="2200" dirty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69866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Pracovné dôvody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sk-SK" sz="2000" dirty="0" smtClean="0"/>
              <a:t>Starosta – zamestnávateľ TSP/ATSP dáva úlohy nad rámec výkonu TSP. Niektoré môžu byť v rozpore s princípmi </a:t>
            </a:r>
            <a:r>
              <a:rPr lang="sk-SK" sz="2000" dirty="0" err="1" smtClean="0"/>
              <a:t>tsp</a:t>
            </a:r>
            <a:r>
              <a:rPr lang="sk-SK" sz="2000" dirty="0" smtClean="0"/>
              <a:t> (</a:t>
            </a:r>
            <a:r>
              <a:rPr lang="sk-SK" sz="2000" dirty="0" smtClean="0"/>
              <a:t>odovzdávanie </a:t>
            </a:r>
            <a:r>
              <a:rPr lang="sk-SK" sz="2000" dirty="0" smtClean="0"/>
              <a:t>obecnej pošty, odkazov a pod.) a niektoré úplne kontraproduktívne voči výkonu </a:t>
            </a:r>
            <a:r>
              <a:rPr lang="sk-SK" sz="2000" dirty="0" err="1" smtClean="0"/>
              <a:t>tsp</a:t>
            </a:r>
            <a:r>
              <a:rPr lang="sk-SK" sz="2000" dirty="0" smtClean="0"/>
              <a:t>.(vymáhanie platieb pre obec, výkon </a:t>
            </a:r>
            <a:r>
              <a:rPr lang="sk-SK" sz="2000" dirty="0" smtClean="0"/>
              <a:t>kontroly, iné činnosti pre obec </a:t>
            </a:r>
            <a:r>
              <a:rPr lang="sk-SK" sz="2000" dirty="0" smtClean="0"/>
              <a:t>a pod.) </a:t>
            </a:r>
          </a:p>
          <a:p>
            <a:r>
              <a:rPr lang="sk-SK" sz="2000" dirty="0" smtClean="0"/>
              <a:t>RK – riadi, usmerňuje, kontroluje, vedie, motivuje - stresuje</a:t>
            </a:r>
          </a:p>
          <a:p>
            <a:r>
              <a:rPr lang="sk-SK" sz="2000" dirty="0" smtClean="0"/>
              <a:t>Klienti – samostatná kapitola permanentného stresu a občasných malých radostí a úsmevných príhod</a:t>
            </a:r>
            <a:endParaRPr lang="sk-SK" sz="2000" dirty="0" smtClean="0"/>
          </a:p>
          <a:p>
            <a:r>
              <a:rPr lang="sk-SK" sz="2000" dirty="0" smtClean="0"/>
              <a:t>(</a:t>
            </a:r>
            <a:r>
              <a:rPr lang="sk-SK" sz="2000" dirty="0" smtClean="0"/>
              <a:t>Ne)Spolupracujúce </a:t>
            </a:r>
            <a:r>
              <a:rPr lang="sk-SK" sz="2000" dirty="0" smtClean="0"/>
              <a:t>organizácie - </a:t>
            </a:r>
            <a:r>
              <a:rPr lang="sk-SK" sz="2000" dirty="0" err="1" smtClean="0"/>
              <a:t>UPSVaR</a:t>
            </a:r>
            <a:r>
              <a:rPr lang="sk-SK" sz="2000" dirty="0" smtClean="0"/>
              <a:t>, SP, iné poisťovne, Súdy, spoločnosti – finančné, energetické..., advokátske kancelárie, exekútori</a:t>
            </a:r>
            <a:r>
              <a:rPr lang="sk-SK" sz="2000" dirty="0" smtClean="0"/>
              <a:t>,... </a:t>
            </a:r>
            <a:endParaRPr lang="sk-SK" sz="2000" dirty="0" smtClean="0"/>
          </a:p>
          <a:p>
            <a:r>
              <a:rPr lang="sk-SK" sz="2000" dirty="0" smtClean="0"/>
              <a:t>Osobné – každý si nesie svoje vlastné poznané aj nepoznané stránky svojho ja, svojich očakávaní</a:t>
            </a:r>
            <a:endParaRPr lang="sk-SK" sz="2000" dirty="0" smtClean="0"/>
          </a:p>
          <a:p>
            <a:r>
              <a:rPr lang="sk-SK" sz="2000" dirty="0" smtClean="0"/>
              <a:t>Rodinné (70% rodín </a:t>
            </a:r>
            <a:r>
              <a:rPr lang="sk-SK" sz="2000" dirty="0" smtClean="0"/>
              <a:t>(ne)plní </a:t>
            </a:r>
            <a:r>
              <a:rPr lang="sk-SK" sz="2000" dirty="0" smtClean="0"/>
              <a:t>svoju hlavnú podpornú funkciu, ďalších 20 % len na papieri,... – niet kde načerpať energiu, dobiť baterky, odreagovať sa</a:t>
            </a:r>
            <a:r>
              <a:rPr lang="sk-SK" sz="2000" dirty="0" smtClean="0"/>
              <a:t>)</a:t>
            </a:r>
          </a:p>
          <a:p>
            <a:r>
              <a:rPr lang="sk-SK" sz="2000" dirty="0" smtClean="0"/>
              <a:t>A mnohé ďalšie</a:t>
            </a:r>
          </a:p>
          <a:p>
            <a:pPr marL="0" indent="0">
              <a:buNone/>
            </a:pPr>
            <a:endParaRPr lang="sk-SK" sz="2000" dirty="0" smtClean="0"/>
          </a:p>
          <a:p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711211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Skúsenosti z NP TSP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Realita:</a:t>
            </a:r>
          </a:p>
          <a:p>
            <a:r>
              <a:rPr lang="sk-SK" dirty="0" smtClean="0"/>
              <a:t>Plánovaná v zmysle zákona  - 3 VK</a:t>
            </a:r>
          </a:p>
          <a:p>
            <a:r>
              <a:rPr lang="sk-SK" dirty="0" smtClean="0"/>
              <a:t>nerealizovaná </a:t>
            </a:r>
          </a:p>
          <a:p>
            <a:r>
              <a:rPr lang="sk-SK" dirty="0" smtClean="0"/>
              <a:t>RK – v druhej polovici realizácie NP TSP - </a:t>
            </a:r>
            <a:r>
              <a:rPr lang="sk-SK" dirty="0" err="1" smtClean="0"/>
              <a:t>Pr</a:t>
            </a:r>
            <a:r>
              <a:rPr lang="sk-SK" dirty="0" smtClean="0"/>
              <a:t>. porady so zaradením ventilačných a </a:t>
            </a:r>
            <a:r>
              <a:rPr lang="sk-SK" dirty="0" err="1" smtClean="0"/>
              <a:t>odreagovávacích</a:t>
            </a:r>
            <a:r>
              <a:rPr lang="sk-SK" dirty="0" smtClean="0"/>
              <a:t> techník, alebo dvojdňové PP s </a:t>
            </a:r>
            <a:r>
              <a:rPr lang="sk-SK" dirty="0" err="1" smtClean="0"/>
              <a:t>teambuildingovými</a:t>
            </a:r>
            <a:r>
              <a:rPr lang="sk-SK" dirty="0" smtClean="0"/>
              <a:t> prvkami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33680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Očakávania 1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dirty="0" smtClean="0"/>
              <a:t>Pomerne neznámy model v oblasti sociálnych služieb – interný supervízor</a:t>
            </a:r>
          </a:p>
          <a:p>
            <a:r>
              <a:rPr lang="sk-SK" dirty="0" smtClean="0"/>
              <a:t>4 </a:t>
            </a:r>
            <a:r>
              <a:rPr lang="sk-SK" dirty="0" err="1" smtClean="0"/>
              <a:t>supervízori</a:t>
            </a:r>
            <a:r>
              <a:rPr lang="sk-SK" dirty="0" smtClean="0"/>
              <a:t>, plánované individuálne supervízie raz za 3 – 4 mesiace, plus skupinové supervízie</a:t>
            </a:r>
          </a:p>
          <a:p>
            <a:r>
              <a:rPr lang="sk-SK" dirty="0" smtClean="0"/>
              <a:t>Celý výkon </a:t>
            </a:r>
            <a:r>
              <a:rPr lang="sk-SK" dirty="0" err="1" smtClean="0"/>
              <a:t>supervízie</a:t>
            </a:r>
            <a:r>
              <a:rPr lang="sk-SK" dirty="0" smtClean="0"/>
              <a:t> bude</a:t>
            </a:r>
            <a:r>
              <a:rPr lang="sk-SK" dirty="0" smtClean="0"/>
              <a:t> zameraný </a:t>
            </a:r>
            <a:r>
              <a:rPr lang="sk-SK" dirty="0" smtClean="0"/>
              <a:t>na kvalitu práce a starostlivosť o pracovníkov </a:t>
            </a:r>
          </a:p>
          <a:p>
            <a:r>
              <a:rPr lang="sk-SK" dirty="0" smtClean="0"/>
              <a:t>Prevencia pred vyhorením, celkovým psychickým  a fyzickým vyčerpaním,</a:t>
            </a:r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16956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Očakávania 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Nestratenie</a:t>
            </a:r>
            <a:r>
              <a:rPr lang="sk-SK" dirty="0" smtClean="0"/>
              <a:t>, udržanie, </a:t>
            </a:r>
            <a:r>
              <a:rPr lang="sk-SK" dirty="0" smtClean="0"/>
              <a:t>alebo znovu nájdenie motivácie</a:t>
            </a:r>
          </a:p>
          <a:p>
            <a:r>
              <a:rPr lang="sk-SK" dirty="0" smtClean="0"/>
              <a:t>Prevencia pred poškodzovaním klienta</a:t>
            </a:r>
          </a:p>
          <a:p>
            <a:r>
              <a:rPr lang="sk-SK" dirty="0" smtClean="0"/>
              <a:t>Povzbudenie, ocenenie a pozitívna motivácia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19192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Očakávania 3 - </a:t>
            </a:r>
            <a:r>
              <a:rPr lang="sk-SK" dirty="0" err="1" smtClean="0"/>
              <a:t>Supervízia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Supervízia</a:t>
            </a:r>
            <a:r>
              <a:rPr lang="sk-SK" dirty="0" smtClean="0"/>
              <a:t> bude nástrojom pre optimalizovanie  a overovanie si správnosti postupov.</a:t>
            </a:r>
          </a:p>
          <a:p>
            <a:r>
              <a:rPr lang="sk-SK" dirty="0" smtClean="0"/>
              <a:t>bude priestorom pre hľadanie alternatív v práci sociálneho pracovníka, pre poskytnutie spätnej väzby a svojimi intervenciami chráni užívateľa služieb sociálnej práce pred poškodením, alebo zneužívaním.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31014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Očakávania 4 - </a:t>
            </a:r>
            <a:r>
              <a:rPr lang="sk-SK" dirty="0" err="1" smtClean="0"/>
              <a:t>Supervízia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Bude špecifickou poradenskou metódou </a:t>
            </a:r>
            <a:r>
              <a:rPr lang="sk-SK" dirty="0"/>
              <a:t>prostredníctvom ktorej pracovníci, </a:t>
            </a:r>
            <a:r>
              <a:rPr lang="sk-SK" dirty="0" smtClean="0"/>
              <a:t>budú môcť hodnotiť svoju </a:t>
            </a:r>
            <a:r>
              <a:rPr lang="sk-SK" dirty="0"/>
              <a:t>profesionálnu aktivitu</a:t>
            </a:r>
          </a:p>
          <a:p>
            <a:r>
              <a:rPr lang="sk-SK" dirty="0" smtClean="0"/>
              <a:t>Bude metódou, </a:t>
            </a:r>
            <a:r>
              <a:rPr lang="sk-SK" dirty="0"/>
              <a:t>ktorá umožňuje reflexiu vlastného profesionálneho správania</a:t>
            </a:r>
          </a:p>
          <a:p>
            <a:r>
              <a:rPr lang="sk-SK" dirty="0" err="1"/>
              <a:t>Supervízia</a:t>
            </a:r>
            <a:r>
              <a:rPr lang="sk-SK" dirty="0"/>
              <a:t> </a:t>
            </a:r>
            <a:r>
              <a:rPr lang="sk-SK" dirty="0" smtClean="0"/>
              <a:t>bude pomáhať získavať nadhľad</a:t>
            </a:r>
            <a:r>
              <a:rPr lang="sk-SK" dirty="0"/>
              <a:t> </a:t>
            </a:r>
            <a:r>
              <a:rPr lang="sk-SK" dirty="0" smtClean="0"/>
              <a:t>a „</a:t>
            </a:r>
            <a:r>
              <a:rPr lang="sk-SK" dirty="0" err="1" smtClean="0"/>
              <a:t>vhľad</a:t>
            </a:r>
            <a:r>
              <a:rPr lang="sk-SK" dirty="0"/>
              <a:t>“ </a:t>
            </a:r>
            <a:r>
              <a:rPr lang="sk-SK" dirty="0" smtClean="0"/>
              <a:t>do pracovných situácií a problémov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5927003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726</Words>
  <Application>Microsoft Office PowerPoint</Application>
  <PresentationFormat>Prezentácia na obrazovke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7" baseType="lpstr">
      <vt:lpstr>Motív Office</vt:lpstr>
      <vt:lpstr>Supervízia</vt:lpstr>
      <vt:lpstr>Supervízia</vt:lpstr>
      <vt:lpstr>Legislatívne dôvody</vt:lpstr>
      <vt:lpstr>Pracovné dôvody </vt:lpstr>
      <vt:lpstr>Skúsenosti z NP TSP </vt:lpstr>
      <vt:lpstr>Očakávania 1 </vt:lpstr>
      <vt:lpstr>Očakávania 2</vt:lpstr>
      <vt:lpstr>Očakávania 3 - Supervízia</vt:lpstr>
      <vt:lpstr>Očakávania 4 - Supervízia</vt:lpstr>
      <vt:lpstr>Očakávania 5 - Supervízor</vt:lpstr>
      <vt:lpstr>Očakávania 6 - roviny supervízie</vt:lpstr>
      <vt:lpstr>Očakávania 7 - od funkcií supervízie a supervízora</vt:lpstr>
      <vt:lpstr>Typy supervízie</vt:lpstr>
      <vt:lpstr>Formy supervízie</vt:lpstr>
      <vt:lpstr>Očakávania - princípy supervízie </vt:lpstr>
      <vt:lpstr>Posledný slaid.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Supervízia</dc:title>
  <dc:creator>Alenka</dc:creator>
  <cp:lastModifiedBy>Benjamín</cp:lastModifiedBy>
  <cp:revision>34</cp:revision>
  <dcterms:created xsi:type="dcterms:W3CDTF">2013-04-10T15:29:37Z</dcterms:created>
  <dcterms:modified xsi:type="dcterms:W3CDTF">2015-11-25T14:15:39Z</dcterms:modified>
</cp:coreProperties>
</file>