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25" r:id="rId2"/>
  </p:sldMasterIdLst>
  <p:notesMasterIdLst>
    <p:notesMasterId r:id="rId22"/>
  </p:notesMasterIdLst>
  <p:sldIdLst>
    <p:sldId id="294" r:id="rId3"/>
    <p:sldId id="305" r:id="rId4"/>
    <p:sldId id="329" r:id="rId5"/>
    <p:sldId id="330" r:id="rId6"/>
    <p:sldId id="306" r:id="rId7"/>
    <p:sldId id="315" r:id="rId8"/>
    <p:sldId id="307" r:id="rId9"/>
    <p:sldId id="302" r:id="rId10"/>
    <p:sldId id="303" r:id="rId11"/>
    <p:sldId id="331" r:id="rId12"/>
    <p:sldId id="332" r:id="rId13"/>
    <p:sldId id="316" r:id="rId14"/>
    <p:sldId id="323" r:id="rId15"/>
    <p:sldId id="324" r:id="rId16"/>
    <p:sldId id="322" r:id="rId17"/>
    <p:sldId id="335" r:id="rId18"/>
    <p:sldId id="318" r:id="rId19"/>
    <p:sldId id="320" r:id="rId20"/>
    <p:sldId id="314" r:id="rId21"/>
  </p:sldIdLst>
  <p:sldSz cx="9144000" cy="6858000" type="screen4x3"/>
  <p:notesSz cx="6797675" cy="9928225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66"/>
    <a:srgbClr val="FF6600"/>
    <a:srgbClr val="F48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28" autoAdjust="0"/>
  </p:normalViewPr>
  <p:slideViewPr>
    <p:cSldViewPr>
      <p:cViewPr varScale="1">
        <p:scale>
          <a:sx n="102" d="100"/>
          <a:sy n="102" d="100"/>
        </p:scale>
        <p:origin x="2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blonicky.EMPLOYMENT\AppData\Local\Microsoft\Windows\Temporary%20Internet%20Files\Content.Outlook\NOA9SPUF\prezent&#225;cia%20NP%20TSP_061014_grafy.xlsx" TargetMode="External"/><Relationship Id="rId1" Type="http://schemas.openxmlformats.org/officeDocument/2006/relationships/themeOverride" Target="../theme/themeOverride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Graf%20v%20programe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Hárok2!$B$1</c:f>
              <c:strCache>
                <c:ptCount val="1"/>
              </c:strCache>
            </c:strRef>
          </c:tx>
          <c:spPr>
            <a:solidFill>
              <a:srgbClr val="92D05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5494550887727101E-3"/>
                  <c:y val="-3.6855061810581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4.791158035375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3241826331590653E-3"/>
                  <c:y val="-2.9484049448465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Hárok2!$A$3:$A$10</c:f>
              <c:strCache>
                <c:ptCount val="8"/>
                <c:pt idx="0">
                  <c:v>máj 12</c:v>
                </c:pt>
                <c:pt idx="1">
                  <c:v>november 12</c:v>
                </c:pt>
                <c:pt idx="2">
                  <c:v>máj 13</c:v>
                </c:pt>
                <c:pt idx="3">
                  <c:v>pôvodne plánovaný počet</c:v>
                </c:pt>
                <c:pt idx="4">
                  <c:v>august 13</c:v>
                </c:pt>
                <c:pt idx="5">
                  <c:v>september 14</c:v>
                </c:pt>
                <c:pt idx="6">
                  <c:v>január 15</c:v>
                </c:pt>
                <c:pt idx="7">
                  <c:v>jún 15</c:v>
                </c:pt>
              </c:strCache>
            </c:strRef>
          </c:cat>
          <c:val>
            <c:numRef>
              <c:f>Hárok2!$B$3:$B$10</c:f>
              <c:numCache>
                <c:formatCode>General</c:formatCode>
                <c:ptCount val="8"/>
                <c:pt idx="0">
                  <c:v>43</c:v>
                </c:pt>
                <c:pt idx="1">
                  <c:v>199</c:v>
                </c:pt>
                <c:pt idx="2">
                  <c:v>238</c:v>
                </c:pt>
                <c:pt idx="3">
                  <c:v>250</c:v>
                </c:pt>
                <c:pt idx="4">
                  <c:v>257</c:v>
                </c:pt>
                <c:pt idx="5">
                  <c:v>277</c:v>
                </c:pt>
                <c:pt idx="6">
                  <c:v>282</c:v>
                </c:pt>
                <c:pt idx="7">
                  <c:v>292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383752"/>
        <c:axId val="221638232"/>
      </c:barChart>
      <c:catAx>
        <c:axId val="220383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b="1"/>
            </a:pPr>
            <a:endParaRPr lang="sk-SK"/>
          </a:p>
        </c:txPr>
        <c:crossAx val="221638232"/>
        <c:crosses val="autoZero"/>
        <c:auto val="1"/>
        <c:lblAlgn val="ctr"/>
        <c:lblOffset val="100"/>
        <c:noMultiLvlLbl val="0"/>
      </c:catAx>
      <c:valAx>
        <c:axId val="221638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0383752"/>
        <c:crosses val="autoZero"/>
        <c:crossBetween val="between"/>
      </c:valAx>
    </c:plotArea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'[Graf v programe Microsoft Office PowerPoint]Hárok4 '!$B$1</c:f>
              <c:strCache>
                <c:ptCount val="1"/>
              </c:strCache>
            </c:strRef>
          </c:tx>
          <c:spPr>
            <a:solidFill>
              <a:srgbClr val="92D05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invertIfNegative val="0"/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c:spPr>
          </c:dPt>
          <c:dLbls>
            <c:dLbl>
              <c:idx val="1"/>
              <c:layout>
                <c:manualLayout>
                  <c:x val="3.0864197530864196E-3"/>
                  <c:y val="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864197530864196E-3"/>
                  <c:y val="-1.4030163304472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543331389131914E-3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864197530864196E-3"/>
                  <c:y val="-1.9642228626261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1316741696017772E-16"/>
                  <c:y val="-2.2448261287155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5432098765432098E-3"/>
                  <c:y val="1.1224130643577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'[Graf v programe Microsoft Office PowerPoint]Hárok4 '!$A$3:$A$11</c:f>
              <c:strCache>
                <c:ptCount val="9"/>
                <c:pt idx="0">
                  <c:v>máj 12</c:v>
                </c:pt>
                <c:pt idx="1">
                  <c:v>november 12</c:v>
                </c:pt>
                <c:pt idx="2">
                  <c:v>máj 13</c:v>
                </c:pt>
                <c:pt idx="3">
                  <c:v>august 13</c:v>
                </c:pt>
                <c:pt idx="4">
                  <c:v>február 14</c:v>
                </c:pt>
                <c:pt idx="5">
                  <c:v>november 14</c:v>
                </c:pt>
                <c:pt idx="6">
                  <c:v>pôvodne plánovaný počet</c:v>
                </c:pt>
                <c:pt idx="7">
                  <c:v>jún 15</c:v>
                </c:pt>
                <c:pt idx="8">
                  <c:v>október 15</c:v>
                </c:pt>
              </c:strCache>
            </c:strRef>
          </c:cat>
          <c:val>
            <c:numRef>
              <c:f>'[Graf v programe Microsoft Office PowerPoint]Hárok4 '!$B$3:$B$11</c:f>
              <c:numCache>
                <c:formatCode>General</c:formatCode>
                <c:ptCount val="9"/>
                <c:pt idx="0">
                  <c:v>8862</c:v>
                </c:pt>
                <c:pt idx="1">
                  <c:v>45070</c:v>
                </c:pt>
                <c:pt idx="2">
                  <c:v>50801</c:v>
                </c:pt>
                <c:pt idx="3">
                  <c:v>56920</c:v>
                </c:pt>
                <c:pt idx="4">
                  <c:v>67368</c:v>
                </c:pt>
                <c:pt idx="5">
                  <c:v>81263</c:v>
                </c:pt>
                <c:pt idx="6">
                  <c:v>86000</c:v>
                </c:pt>
                <c:pt idx="7">
                  <c:v>87659</c:v>
                </c:pt>
                <c:pt idx="8">
                  <c:v>94783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729792"/>
        <c:axId val="221789704"/>
      </c:barChart>
      <c:catAx>
        <c:axId val="220729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b="1"/>
            </a:pPr>
            <a:endParaRPr lang="sk-SK"/>
          </a:p>
        </c:txPr>
        <c:crossAx val="221789704"/>
        <c:crosses val="autoZero"/>
        <c:auto val="1"/>
        <c:lblAlgn val="ctr"/>
        <c:lblOffset val="100"/>
        <c:noMultiLvlLbl val="0"/>
      </c:catAx>
      <c:valAx>
        <c:axId val="221789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0729792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9AF56F-8965-4D3B-B459-7D843952ADDD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9AD5EC4F-0791-4CFA-9EF7-B74C77B20B0E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276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 smtClean="0"/>
          </a:p>
        </p:txBody>
      </p:sp>
      <p:sp>
        <p:nvSpPr>
          <p:cNvPr id="9220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40D9341-779B-45DE-A86A-D818885A6106}" type="slidenum">
              <a:rPr lang="sk-SK" altLang="sk-SK">
                <a:solidFill>
                  <a:srgbClr val="000000"/>
                </a:solidFill>
              </a:rPr>
              <a:pPr/>
              <a:t>1</a:t>
            </a:fld>
            <a:endParaRPr lang="sk-SK" altLang="sk-S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29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</p:txBody>
      </p:sp>
      <p:sp>
        <p:nvSpPr>
          <p:cNvPr id="22532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B7D9571-7C12-4377-8678-76BEA236B3F5}" type="slidenum">
              <a:rPr lang="sk-SK"/>
              <a:pPr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9039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</p:txBody>
      </p:sp>
      <p:sp>
        <p:nvSpPr>
          <p:cNvPr id="22532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B7D9571-7C12-4377-8678-76BEA236B3F5}" type="slidenum">
              <a:rPr lang="sk-SK"/>
              <a:pPr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1762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</p:txBody>
      </p:sp>
      <p:sp>
        <p:nvSpPr>
          <p:cNvPr id="22532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B7D9571-7C12-4377-8678-76BEA236B3F5}" type="slidenum">
              <a:rPr lang="sk-SK"/>
              <a:pPr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440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</p:txBody>
      </p:sp>
      <p:sp>
        <p:nvSpPr>
          <p:cNvPr id="30724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9BC5A3-0449-40A7-B62F-FA2EB1CD352A}" type="slidenum">
              <a:rPr lang="sk-SK" smtClean="0"/>
              <a:pPr>
                <a:spcBef>
                  <a:spcPct val="0"/>
                </a:spcBef>
              </a:pPr>
              <a:t>17</a:t>
            </a:fld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1649680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</p:txBody>
      </p:sp>
      <p:sp>
        <p:nvSpPr>
          <p:cNvPr id="30724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9BC5A3-0449-40A7-B62F-FA2EB1CD352A}" type="slidenum">
              <a:rPr lang="sk-SK" smtClean="0"/>
              <a:pPr>
                <a:spcBef>
                  <a:spcPct val="0"/>
                </a:spcBef>
              </a:pPr>
              <a:t>18</a:t>
            </a:fld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1649680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</p:txBody>
      </p:sp>
      <p:sp>
        <p:nvSpPr>
          <p:cNvPr id="47108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C419C77C-F2CD-4FD7-98C0-F7AC2F86FBEE}" type="slidenum">
              <a:rPr lang="sk-SK"/>
              <a:pPr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1532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</p:txBody>
      </p:sp>
      <p:sp>
        <p:nvSpPr>
          <p:cNvPr id="13316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76F013E-7799-4BFC-9129-FC8A77D75F0B}" type="slidenum">
              <a:rPr lang="sk-SK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3629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</p:txBody>
      </p:sp>
      <p:sp>
        <p:nvSpPr>
          <p:cNvPr id="15364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850210B-B26B-4B83-A595-2F64CA111A0B}" type="slidenum">
              <a:rPr lang="sk-SK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2067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</p:txBody>
      </p:sp>
      <p:sp>
        <p:nvSpPr>
          <p:cNvPr id="15364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850210B-B26B-4B83-A595-2F64CA111A0B}" type="slidenum">
              <a:rPr lang="sk-SK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697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</p:txBody>
      </p:sp>
      <p:sp>
        <p:nvSpPr>
          <p:cNvPr id="17412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08A499D-8D7F-4DA1-871C-AA3A651C3E45}" type="slidenum">
              <a:rPr lang="sk-SK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6831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 dirty="0" smtClean="0"/>
              <a:t>Máj 2012 – 43; November 2012 – 199; Máj 2013 – 238; pôvodne plánovaný počet 250;</a:t>
            </a:r>
          </a:p>
          <a:p>
            <a:pPr>
              <a:spcBef>
                <a:spcPct val="0"/>
              </a:spcBef>
            </a:pPr>
            <a:r>
              <a:rPr lang="sk-SK" dirty="0" smtClean="0"/>
              <a:t>september 2014 – 276; január 2015 – 292</a:t>
            </a:r>
          </a:p>
        </p:txBody>
      </p:sp>
      <p:sp>
        <p:nvSpPr>
          <p:cNvPr id="16387" name="Zástupný symbol päty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  <p:sp>
        <p:nvSpPr>
          <p:cNvPr id="16388" name="Zástupný symbol hlavičky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30326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smtClean="0"/>
          </a:p>
        </p:txBody>
      </p:sp>
      <p:sp>
        <p:nvSpPr>
          <p:cNvPr id="16387" name="Zástupný symbol päty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  <p:sp>
        <p:nvSpPr>
          <p:cNvPr id="16388" name="Zástupný symbol hlavičky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975710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</p:txBody>
      </p:sp>
      <p:sp>
        <p:nvSpPr>
          <p:cNvPr id="22532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B7D9571-7C12-4377-8678-76BEA236B3F5}" type="slidenum">
              <a:rPr lang="sk-SK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3798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b="1" dirty="0" smtClean="0">
              <a:solidFill>
                <a:srgbClr val="FF0000"/>
              </a:solidFill>
            </a:endParaRPr>
          </a:p>
        </p:txBody>
      </p:sp>
      <p:sp>
        <p:nvSpPr>
          <p:cNvPr id="22532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B7D9571-7C12-4377-8678-76BEA236B3F5}" type="slidenum">
              <a:rPr lang="sk-SK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4205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CDCB9-8DA7-4459-B814-F625DBB22227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32724-DBEE-43B8-B6CA-9CB911999B8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965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49BB5-730C-400F-9023-61FE7151F788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C3E98-F8C5-4713-8C4D-91CE99FF388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7120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1E43D-EF58-46E3-A6BE-799C77EDB425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7DFEDB-1265-4BFE-9078-15659527F58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1784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ĺžni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k-SK" smtClean="0"/>
              <a:t>Upravte štýl predlohy podnadpisov</a:t>
            </a:r>
            <a:endParaRPr lang="en-US"/>
          </a:p>
        </p:txBody>
      </p:sp>
      <p:sp>
        <p:nvSpPr>
          <p:cNvPr id="7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1D0A52-8138-4701-8062-C0DDC456D798}" type="datetimeFigureOut">
              <a:rPr lang="sk-SK"/>
              <a:pPr>
                <a:defRPr/>
              </a:pPr>
              <a:t>25. 11.2015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F4865-06FC-4FCD-A2FD-B3551276FEE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851088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9612E-1AE2-4E5C-909F-6068F898FEDF}" type="datetimeFigureOut">
              <a:rPr lang="sk-SK"/>
              <a:pPr>
                <a:defRPr/>
              </a:pPr>
              <a:t>25. 11.2015</a:t>
            </a:fld>
            <a:endParaRPr lang="sk-SK" dirty="0"/>
          </a:p>
        </p:txBody>
      </p:sp>
      <p:sp>
        <p:nvSpPr>
          <p:cNvPr id="5" name="Zástupný symbol päty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FC6B0-A35A-47E7-9EAB-0030DAF7324D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58711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ĺžni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Zaoblený obdĺžni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C6B3BF4-94EB-45BE-9DB2-E3CC5348DE00}" type="datetimeFigureOut">
              <a:rPr lang="sk-SK"/>
              <a:pPr>
                <a:defRPr/>
              </a:pPr>
              <a:t>25. 11.2015</a:t>
            </a:fld>
            <a:endParaRPr lang="sk-SK" dirty="0"/>
          </a:p>
        </p:txBody>
      </p:sp>
      <p:sp>
        <p:nvSpPr>
          <p:cNvPr id="7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F3574-F84F-4E8E-AED0-729A453C7D3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862360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0C9B0-BE72-4EBF-943C-48EBF47DF680}" type="datetimeFigureOut">
              <a:rPr lang="sk-SK"/>
              <a:pPr>
                <a:defRPr/>
              </a:pPr>
              <a:t>25. 11.2015</a:t>
            </a:fld>
            <a:endParaRPr lang="sk-SK" dirty="0"/>
          </a:p>
        </p:txBody>
      </p:sp>
      <p:sp>
        <p:nvSpPr>
          <p:cNvPr id="6" name="Zástupný symbol päty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B5E41-3805-4BF9-BD47-B4C7C438CB0E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204099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EF4AA-EB6D-4F1D-85BE-A99EB62AD946}" type="datetimeFigureOut">
              <a:rPr lang="sk-SK"/>
              <a:pPr>
                <a:defRPr/>
              </a:pPr>
              <a:t>25. 11.2015</a:t>
            </a:fld>
            <a:endParaRPr lang="sk-SK" dirty="0"/>
          </a:p>
        </p:txBody>
      </p:sp>
      <p:sp>
        <p:nvSpPr>
          <p:cNvPr id="8" name="Zástupný symbol päty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9B398-2AFB-4086-BC28-E703227ECFB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946015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BBC0-2720-4AD3-BE75-BAFF443C4199}" type="datetimeFigureOut">
              <a:rPr lang="sk-SK"/>
              <a:pPr>
                <a:defRPr/>
              </a:pPr>
              <a:t>25. 11.2015</a:t>
            </a:fld>
            <a:endParaRPr lang="sk-SK" dirty="0"/>
          </a:p>
        </p:txBody>
      </p:sp>
      <p:sp>
        <p:nvSpPr>
          <p:cNvPr id="4" name="Zástupný symbol päty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8D3FA-FBC4-4F0A-8CE1-EF07E5F549B9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20747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ĺžni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D228AE-335A-495B-BAB3-106BC56B1AD6}" type="datetimeFigureOut">
              <a:rPr lang="sk-SK"/>
              <a:pPr>
                <a:defRPr/>
              </a:pPr>
              <a:t>25. 11.2015</a:t>
            </a:fld>
            <a:endParaRPr lang="sk-SK" dirty="0"/>
          </a:p>
        </p:txBody>
      </p:sp>
      <p:sp>
        <p:nvSpPr>
          <p:cNvPr id="4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D88B7-D719-4621-BB61-D890151FE7B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273764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F9C03-7923-4EA9-AD45-36ABE51954C6}" type="datetimeFigureOut">
              <a:rPr lang="sk-SK"/>
              <a:pPr>
                <a:defRPr/>
              </a:pPr>
              <a:t>25. 11.2015</a:t>
            </a:fld>
            <a:endParaRPr lang="sk-SK" dirty="0"/>
          </a:p>
        </p:txBody>
      </p:sp>
      <p:sp>
        <p:nvSpPr>
          <p:cNvPr id="6" name="Zástupný symbol päty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F07CC-2753-4472-AC1A-CEC64102A129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94053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616CC-F8BE-4B6F-91FD-2DFF5DF40860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3F713-4710-4F7D-88DF-E9B7F176F093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53263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ĺžni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Obdĺžnik s jedným zaobleným roho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sk-SK" noProof="0" dirty="0" smtClean="0"/>
              <a:t>Ak chcete pridať obrázok, kliknite na ikonu</a:t>
            </a:r>
            <a:endParaRPr lang="en-US" noProof="0" dirty="0"/>
          </a:p>
        </p:txBody>
      </p:sp>
      <p:sp>
        <p:nvSpPr>
          <p:cNvPr id="7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788F83-570F-4F81-B7C3-78BA5FE68465}" type="datetimeFigureOut">
              <a:rPr lang="sk-SK"/>
              <a:pPr>
                <a:defRPr/>
              </a:pPr>
              <a:t>25. 11.2015</a:t>
            </a:fld>
            <a:endParaRPr lang="sk-SK" dirty="0"/>
          </a:p>
        </p:txBody>
      </p:sp>
      <p:sp>
        <p:nvSpPr>
          <p:cNvPr id="8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1763F-2572-4B5E-A7D3-BCD958D44C53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3873189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411A2-801A-4AED-93CA-D9BCF44FD2CE}" type="datetimeFigureOut">
              <a:rPr lang="sk-SK"/>
              <a:pPr>
                <a:defRPr/>
              </a:pPr>
              <a:t>25. 11.2015</a:t>
            </a:fld>
            <a:endParaRPr lang="sk-SK" dirty="0"/>
          </a:p>
        </p:txBody>
      </p:sp>
      <p:sp>
        <p:nvSpPr>
          <p:cNvPr id="5" name="Zástupný symbol päty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8E63F-EED1-426D-B017-380C50CFB7E1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780408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D0F6E-B2F6-495E-91EC-031094990C12}" type="datetimeFigureOut">
              <a:rPr lang="sk-SK"/>
              <a:pPr>
                <a:defRPr/>
              </a:pPr>
              <a:t>25. 11.2015</a:t>
            </a:fld>
            <a:endParaRPr lang="sk-SK" dirty="0"/>
          </a:p>
        </p:txBody>
      </p:sp>
      <p:sp>
        <p:nvSpPr>
          <p:cNvPr id="5" name="Zástupný symbol päty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9811C-4060-4193-BAF4-60D346948EC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37270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1399A-DEF1-4D36-BEA2-77ED2343CAD1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5911D-FA0F-4E38-B09C-767BDE529FB4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925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BDAA1-B5FA-42D0-86A8-8B037D876DF9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56553-CAAE-4CF5-874E-202079FBA3D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0311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557E9-E3ED-473F-BA90-460724EC70EE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33CCF-A62A-43C6-880A-90C8FDCF8488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286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2E381-1AED-4B50-B75C-6F3218121AC2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82F11-432E-40D6-8C69-0E30EE0ACCE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414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13E0E-8ED2-4181-8E90-E2C49AE3FDDF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400B2-838B-44AC-A131-9BD3239C34D0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0896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B9B64-6F82-48EE-9A00-C606EACFC8EC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445BF-46AD-4DC6-8802-F507BA39DD2E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27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E26BD-9C5C-43B2-AC7B-601C26122366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D950D-9664-4889-B5E8-87D98628A9A1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715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štýly predlohy textu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2D06E5-1BD4-40E5-8528-2BA5CD16EA6E}" type="datetimeFigureOut">
              <a:rPr lang="sk-SK"/>
              <a:pPr>
                <a:defRPr/>
              </a:pPr>
              <a:t>25. 11.2015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084F7E-63D4-4F16-860E-1797F47946B1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Zaoblený obdĺž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Zástupný symbol nadpisu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2055" name="Zástupný symbol textu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  <a:endParaRPr lang="en-US" altLang="sk-SK" smtClean="0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rgbClr val="E3DED1">
                    <a:shade val="50000"/>
                  </a:srgb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A258ED85-A00B-4832-AA06-83D9FFAE0F8E}" type="datetimeFigureOut">
              <a:rPr lang="sk-SK"/>
              <a:pPr>
                <a:defRPr/>
              </a:pPr>
              <a:t>25. 11.2015</a:t>
            </a:fld>
            <a:endParaRPr lang="sk-SK" dirty="0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rgbClr val="E3DED1">
                    <a:shade val="50000"/>
                  </a:srgb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A7A399"/>
                </a:solidFill>
              </a:defRPr>
            </a:lvl1pPr>
          </a:lstStyle>
          <a:p>
            <a:fld id="{A350FD12-E1E6-451A-AA3A-9C8661058A85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8" r:id="rId2"/>
    <p:sldLayoutId id="2147483986" r:id="rId3"/>
    <p:sldLayoutId id="2147483979" r:id="rId4"/>
    <p:sldLayoutId id="2147483980" r:id="rId5"/>
    <p:sldLayoutId id="2147483981" r:id="rId6"/>
    <p:sldLayoutId id="2147483987" r:id="rId7"/>
    <p:sldLayoutId id="2147483982" r:id="rId8"/>
    <p:sldLayoutId id="2147483988" r:id="rId9"/>
    <p:sldLayoutId id="2147483983" r:id="rId10"/>
    <p:sldLayoutId id="21474839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H_rok_programu_Microsoft_Excel_97-20031.xls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87900" y="836613"/>
            <a:ext cx="3313113" cy="29289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87900" y="4171950"/>
            <a:ext cx="3313113" cy="17049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k-SK" dirty="0" smtClean="0">
              <a:solidFill>
                <a:srgbClr val="F48E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k-SK" dirty="0">
              <a:solidFill>
                <a:srgbClr val="F48E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aoblený obdĺžnik 4"/>
          <p:cNvSpPr/>
          <p:nvPr/>
        </p:nvSpPr>
        <p:spPr>
          <a:xfrm>
            <a:off x="487363" y="3573463"/>
            <a:ext cx="8208962" cy="2808287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 sz="12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sk-SK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sk-SK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Zhodnotenie realizácie </a:t>
            </a:r>
            <a:endParaRPr lang="sk-SK" sz="28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sk-SK" sz="16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sk-SK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Bratislava, 26.11.2015</a:t>
            </a:r>
            <a:endParaRPr lang="sk-SK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sk-SK" sz="12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12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sk-SK" sz="13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Národný </a:t>
            </a:r>
            <a:r>
              <a:rPr lang="sk-SK" sz="13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Terénna sociálna práca v obciach </a:t>
            </a:r>
          </a:p>
          <a:p>
            <a:pPr algn="ctr" eaLnBrk="1" hangingPunct="1">
              <a:defRPr/>
            </a:pPr>
            <a:r>
              <a:rPr lang="sk-SK" sz="13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realizuje </a:t>
            </a:r>
          </a:p>
          <a:p>
            <a:pPr algn="ctr" eaLnBrk="1" hangingPunct="1">
              <a:defRPr/>
            </a:pPr>
            <a:r>
              <a:rPr lang="sk-SK" sz="1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Implementačná agentúra Ministerstva práce, sociálnych vecí a rodiny Slovenskej republiky. </a:t>
            </a:r>
          </a:p>
          <a:p>
            <a:pPr algn="ctr" eaLnBrk="1" hangingPunct="1">
              <a:defRPr/>
            </a:pPr>
            <a:endParaRPr lang="sk-SK" sz="12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12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12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14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14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5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9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sk-SK" sz="1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PRIESTOR NA VAŠU PRÍLEŽITOSŤ</a:t>
            </a:r>
          </a:p>
          <a:p>
            <a:pPr algn="ctr" eaLnBrk="1" hangingPunct="1">
              <a:defRPr/>
            </a:pPr>
            <a:r>
              <a:rPr lang="sk-SK" sz="1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Tento projekt sa realizuje vďaka podpore z ESF v rámci OP </a:t>
            </a:r>
            <a:r>
              <a:rPr lang="sk-SK" sz="12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ZaSI</a:t>
            </a:r>
            <a:r>
              <a:rPr lang="sk-SK" sz="1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defRPr/>
            </a:pPr>
            <a:r>
              <a:rPr lang="sk-SK" sz="1200" b="1" u="sng" dirty="0" err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www.esf.gov.sk</a:t>
            </a:r>
            <a:endParaRPr lang="sk-SK" sz="1200" b="1" u="sng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12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14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14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14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14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14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k-SK" sz="14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Obdĺžnik 5"/>
          <p:cNvSpPr>
            <a:spLocks noChangeArrowheads="1"/>
          </p:cNvSpPr>
          <p:nvPr/>
        </p:nvSpPr>
        <p:spPr bwMode="auto">
          <a:xfrm>
            <a:off x="563563" y="692150"/>
            <a:ext cx="80645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sk-SK" altLang="sk-SK" sz="2400" b="1" dirty="0" smtClean="0">
                <a:solidFill>
                  <a:srgbClr val="000000"/>
                </a:solidFill>
              </a:rPr>
              <a:t>Národný projekt </a:t>
            </a:r>
            <a:endParaRPr lang="sk-SK" altLang="sk-SK" sz="2400" b="1" dirty="0">
              <a:solidFill>
                <a:srgbClr val="000000"/>
              </a:solidFill>
            </a:endParaRPr>
          </a:p>
          <a:p>
            <a:pPr algn="ctr" eaLnBrk="1" hangingPunct="1"/>
            <a:r>
              <a:rPr lang="sk-SK" altLang="sk-SK" sz="2400" b="1" dirty="0">
                <a:solidFill>
                  <a:srgbClr val="000000"/>
                </a:solidFill>
              </a:rPr>
              <a:t>Terénna sociálna práca v obciach </a:t>
            </a:r>
          </a:p>
          <a:p>
            <a:pPr algn="ctr" eaLnBrk="1" hangingPunct="1"/>
            <a:r>
              <a:rPr lang="sk-SK" altLang="sk-SK" sz="2400" b="1" dirty="0">
                <a:solidFill>
                  <a:srgbClr val="000000"/>
                </a:solidFill>
              </a:rPr>
              <a:t>(2012-2015)</a:t>
            </a:r>
            <a:endParaRPr lang="sk-SK" altLang="sk-SK" sz="2400" dirty="0">
              <a:solidFill>
                <a:srgbClr val="000000"/>
              </a:solidFill>
            </a:endParaRPr>
          </a:p>
        </p:txBody>
      </p:sp>
      <p:grpSp>
        <p:nvGrpSpPr>
          <p:cNvPr id="8198" name="Skupina 3"/>
          <p:cNvGrpSpPr>
            <a:grpSpLocks/>
          </p:cNvGrpSpPr>
          <p:nvPr/>
        </p:nvGrpSpPr>
        <p:grpSpPr bwMode="auto">
          <a:xfrm>
            <a:off x="2165350" y="4652963"/>
            <a:ext cx="5070475" cy="952500"/>
            <a:chOff x="2165350" y="4652963"/>
            <a:chExt cx="5070475" cy="952500"/>
          </a:xfrm>
        </p:grpSpPr>
        <p:pic>
          <p:nvPicPr>
            <p:cNvPr id="819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0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1" name="Obrázok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508918"/>
          </a:xfrm>
        </p:spPr>
        <p:txBody>
          <a:bodyPr/>
          <a:lstStyle/>
          <a:p>
            <a:r>
              <a:rPr lang="sk-SK" sz="2800" b="1" dirty="0" smtClean="0">
                <a:solidFill>
                  <a:prstClr val="black"/>
                </a:solidFill>
              </a:rPr>
              <a:t>P</a:t>
            </a:r>
            <a:r>
              <a:rPr lang="en-US" sz="2800" b="1" dirty="0" err="1" smtClean="0">
                <a:solidFill>
                  <a:prstClr val="black"/>
                </a:solidFill>
              </a:rPr>
              <a:t>očet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sk-SK" sz="2800" b="1" dirty="0" smtClean="0">
                <a:solidFill>
                  <a:prstClr val="black"/>
                </a:solidFill>
              </a:rPr>
              <a:t>klientov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sk-SK" sz="2800" b="1" dirty="0" smtClean="0">
                <a:solidFill>
                  <a:prstClr val="black"/>
                </a:solidFill>
              </a:rPr>
              <a:t>v </a:t>
            </a:r>
            <a:r>
              <a:rPr lang="en-US" sz="2800" b="1" dirty="0" smtClean="0">
                <a:solidFill>
                  <a:prstClr val="black"/>
                </a:solidFill>
              </a:rPr>
              <a:t>NP TSP</a:t>
            </a:r>
            <a:endParaRPr lang="sk-SK" sz="2800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3374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Skupina 5"/>
          <p:cNvGrpSpPr>
            <a:grpSpLocks/>
          </p:cNvGrpSpPr>
          <p:nvPr/>
        </p:nvGrpSpPr>
        <p:grpSpPr bwMode="auto">
          <a:xfrm>
            <a:off x="1789113" y="438150"/>
            <a:ext cx="5070475" cy="952500"/>
            <a:chOff x="2165350" y="4652963"/>
            <a:chExt cx="5070475" cy="952500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ok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82960"/>
          </a:xfrm>
        </p:spPr>
        <p:txBody>
          <a:bodyPr/>
          <a:lstStyle/>
          <a:p>
            <a:r>
              <a:rPr lang="sk-SK" sz="2800" b="1" dirty="0" smtClean="0"/>
              <a:t>Pokrytie obcí zo strany NP TSP</a:t>
            </a:r>
            <a:endParaRPr lang="sk-SK" sz="2800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560" y="1988840"/>
            <a:ext cx="8085584" cy="4264924"/>
          </a:xfrm>
          <a:noFill/>
        </p:spPr>
      </p:pic>
      <p:grpSp>
        <p:nvGrpSpPr>
          <p:cNvPr id="5" name="Skupina 5"/>
          <p:cNvGrpSpPr>
            <a:grpSpLocks/>
          </p:cNvGrpSpPr>
          <p:nvPr/>
        </p:nvGrpSpPr>
        <p:grpSpPr bwMode="auto">
          <a:xfrm>
            <a:off x="2051720" y="188640"/>
            <a:ext cx="5070475" cy="1046634"/>
            <a:chOff x="2165350" y="4652963"/>
            <a:chExt cx="5070475" cy="952500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ok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Skupina 4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21510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1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2" name="Obrázok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BlokTextu 10"/>
          <p:cNvSpPr txBox="1"/>
          <p:nvPr/>
        </p:nvSpPr>
        <p:spPr>
          <a:xfrm>
            <a:off x="827089" y="1484312"/>
            <a:ext cx="748932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k-SK" sz="2400" b="1" dirty="0" err="1" smtClean="0">
                <a:latin typeface="+mn-lt"/>
                <a:cs typeface="Arial" panose="020B0604020202020204" pitchFamily="34" charset="0"/>
              </a:rPr>
              <a:t>Path</a:t>
            </a:r>
            <a:r>
              <a:rPr lang="sk-SK" sz="24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sk-SK" sz="2400" b="1" dirty="0" err="1" smtClean="0">
                <a:latin typeface="+mn-lt"/>
                <a:cs typeface="Arial" panose="020B0604020202020204" pitchFamily="34" charset="0"/>
              </a:rPr>
              <a:t>dependency</a:t>
            </a:r>
            <a:r>
              <a:rPr lang="sk-SK" sz="2400" b="1" dirty="0" smtClean="0">
                <a:latin typeface="+mn-lt"/>
                <a:cs typeface="Arial" panose="020B0604020202020204" pitchFamily="34" charset="0"/>
              </a:rPr>
              <a:t> – závislosť na východiskovej situácii</a:t>
            </a:r>
          </a:p>
          <a:p>
            <a:pPr algn="ctr">
              <a:defRPr/>
            </a:pPr>
            <a:endParaRPr lang="sk-SK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899592" y="2204864"/>
            <a:ext cx="720129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sk-SK" sz="2000" dirty="0" smtClean="0">
                <a:latin typeface="+mn-lt"/>
              </a:rPr>
              <a:t>“Prešovský kraj bol skôr a intenzívnejšie v ohnisku snáh integrácie Rómov ako iné oblasti s početnou rómskou populáciou, totiž Košický a Banskobystrický kraj. V Prešovskom kraji je nielen najväčšie množstvo cielených obcí (150), ale v týchto obciach v priemere prebieha terénna sociálna práca po dlhšiu dobu.“ (</a:t>
            </a:r>
            <a:r>
              <a:rPr lang="sk-SK" sz="2000" dirty="0" err="1" smtClean="0">
                <a:latin typeface="+mn-lt"/>
              </a:rPr>
              <a:t>Evaluácia</a:t>
            </a:r>
            <a:r>
              <a:rPr lang="sk-SK" sz="2000" dirty="0" smtClean="0">
                <a:latin typeface="+mn-lt"/>
              </a:rPr>
              <a:t> dopadu TSP)</a:t>
            </a:r>
          </a:p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sk-SK" sz="2000" dirty="0" smtClean="0">
                <a:latin typeface="+mn-lt"/>
                <a:cs typeface="Arial" panose="020B0604020202020204" pitchFamily="34" charset="0"/>
              </a:rPr>
              <a:t>Pilotný projekt v roku 2002-2003 pre 13 obcí z PO kraja a 5 obcí KE kraja.</a:t>
            </a:r>
          </a:p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sk-SK" sz="2000" dirty="0" smtClean="0">
                <a:latin typeface="+mn-lt"/>
                <a:cs typeface="Arial" panose="020B0604020202020204" pitchFamily="34" charset="0"/>
              </a:rPr>
              <a:t>Snaha NP TSP o percentuálne vyššie pokrytie TSP v KE a BB kraji v porovnaní s PO krajom.</a:t>
            </a:r>
            <a:endParaRPr lang="sk-SK" sz="20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0105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Skupina 4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21510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1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2" name="Obrázok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BlokTextu 10"/>
          <p:cNvSpPr txBox="1"/>
          <p:nvPr/>
        </p:nvSpPr>
        <p:spPr>
          <a:xfrm>
            <a:off x="827089" y="1484312"/>
            <a:ext cx="748932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k-SK" sz="2400" b="1" dirty="0" err="1" smtClean="0">
                <a:latin typeface="+mn-lt"/>
                <a:cs typeface="Arial" panose="020B0604020202020204" pitchFamily="34" charset="0"/>
              </a:rPr>
              <a:t>Path</a:t>
            </a:r>
            <a:r>
              <a:rPr lang="sk-SK" sz="24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sk-SK" sz="2400" b="1" dirty="0" err="1" smtClean="0">
                <a:latin typeface="+mn-lt"/>
                <a:cs typeface="Arial" panose="020B0604020202020204" pitchFamily="34" charset="0"/>
              </a:rPr>
              <a:t>dependency</a:t>
            </a:r>
            <a:r>
              <a:rPr lang="sk-SK" sz="2400" b="1" dirty="0" smtClean="0">
                <a:latin typeface="+mn-lt"/>
                <a:cs typeface="Arial" panose="020B0604020202020204" pitchFamily="34" charset="0"/>
              </a:rPr>
              <a:t> – závislosť na východiskovej situácii</a:t>
            </a:r>
          </a:p>
          <a:p>
            <a:pPr algn="ctr">
              <a:defRPr/>
            </a:pPr>
            <a:endParaRPr lang="sk-SK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899592" y="2204864"/>
            <a:ext cx="7201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sk-SK" sz="2000" dirty="0"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986373"/>
              </p:ext>
            </p:extLst>
          </p:nvPr>
        </p:nvGraphicFramePr>
        <p:xfrm>
          <a:off x="827583" y="1983490"/>
          <a:ext cx="7273304" cy="4816665"/>
        </p:xfrm>
        <a:graphic>
          <a:graphicData uri="http://schemas.openxmlformats.org/drawingml/2006/table">
            <a:tbl>
              <a:tblPr/>
              <a:tblGrid>
                <a:gridCol w="1404838"/>
                <a:gridCol w="1678285"/>
                <a:gridCol w="733301"/>
                <a:gridCol w="1575726"/>
                <a:gridCol w="1881154"/>
              </a:tblGrid>
              <a:tr h="4190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Prerozdelenie prostriedkov v rámci programu KSP (2006-2008)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Prerozdelenie </a:t>
                      </a:r>
                      <a:r>
                        <a:rPr lang="sk-SK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zazmluvnených</a:t>
                      </a:r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prostriedkov </a:t>
                      </a:r>
                      <a:r>
                        <a:rPr lang="sk-SK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 </a:t>
                      </a:r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rámci NP TSP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713045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Kraj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Podiel krajov na celkových prostriedkoch v 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Kraj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Podiel krajov na celkových prostriedkoch v 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4258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Banskobystrický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Banskobystrický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8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Košický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Košický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8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Nitriansky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Nitriansky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8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Prešovský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Prešovský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565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k-SK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Prerozdelenie </a:t>
                      </a:r>
                      <a:r>
                        <a:rPr lang="sk-SK" sz="15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zazmluvnených</a:t>
                      </a:r>
                      <a:r>
                        <a:rPr lang="sk-SK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prostriedkov v rámci </a:t>
                      </a:r>
                      <a:r>
                        <a:rPr lang="sk-SK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DOP (</a:t>
                      </a:r>
                      <a:r>
                        <a:rPr lang="sk-SK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2007-2015)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k-SK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l-P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Podiel zapojených obcí v rámci NP TSP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948277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Kraj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Podiel krajov na celkových prostriedkoch v 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Kraj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Podiel krajov na celkovom počte </a:t>
                      </a:r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obcí v %</a:t>
                      </a:r>
                    </a:p>
                    <a:p>
                      <a:pPr algn="l" fontAlgn="b"/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4258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Banskobystrický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Banskobystrický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8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Košický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Košický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8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Nitriansky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Nitriansky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8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Prešovský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Prešovský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8283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Skupina 4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21510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1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2" name="Obrázok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BlokTextu 10"/>
          <p:cNvSpPr txBox="1"/>
          <p:nvPr/>
        </p:nvSpPr>
        <p:spPr>
          <a:xfrm>
            <a:off x="827089" y="1484312"/>
            <a:ext cx="748932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k-SK" sz="2400" b="1" dirty="0" err="1" smtClean="0">
                <a:latin typeface="+mn-lt"/>
                <a:cs typeface="Arial" panose="020B0604020202020204" pitchFamily="34" charset="0"/>
              </a:rPr>
              <a:t>Path</a:t>
            </a:r>
            <a:r>
              <a:rPr lang="sk-SK" sz="24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sk-SK" sz="2400" b="1" dirty="0" err="1" smtClean="0">
                <a:latin typeface="+mn-lt"/>
                <a:cs typeface="Arial" panose="020B0604020202020204" pitchFamily="34" charset="0"/>
              </a:rPr>
              <a:t>dependency</a:t>
            </a:r>
            <a:r>
              <a:rPr lang="sk-SK" sz="2400" b="1" dirty="0" smtClean="0">
                <a:latin typeface="+mn-lt"/>
                <a:cs typeface="Arial" panose="020B0604020202020204" pitchFamily="34" charset="0"/>
              </a:rPr>
              <a:t> – závislosť na východiskovej situácii</a:t>
            </a:r>
          </a:p>
          <a:p>
            <a:pPr algn="ctr">
              <a:defRPr/>
            </a:pPr>
            <a:endParaRPr lang="sk-SK" sz="20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899592" y="2204864"/>
            <a:ext cx="7201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endParaRPr lang="sk-SK" sz="2000" dirty="0"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616478"/>
              </p:ext>
            </p:extLst>
          </p:nvPr>
        </p:nvGraphicFramePr>
        <p:xfrm>
          <a:off x="1331640" y="2204862"/>
          <a:ext cx="5328592" cy="3529622"/>
        </p:xfrm>
        <a:graphic>
          <a:graphicData uri="http://schemas.openxmlformats.org/drawingml/2006/table">
            <a:tbl>
              <a:tblPr/>
              <a:tblGrid>
                <a:gridCol w="2104544"/>
                <a:gridCol w="3224048"/>
              </a:tblGrid>
              <a:tr h="9033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Pokrytie obcí/miest zahrnutých do Atlasu výkonom TSP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1376569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Kraj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Podiel obcí/miest zahrnutých do Atlasu, kde prebiehal výkon </a:t>
                      </a:r>
                      <a:r>
                        <a:rPr lang="sk-SK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TSP </a:t>
                      </a:r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 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810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Banskobystrický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0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Košický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0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Nitriansky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0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Prešovský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2577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4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21510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1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2" name="Obrázok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BlokTextu 10"/>
          <p:cNvSpPr txBox="1"/>
          <p:nvPr/>
        </p:nvSpPr>
        <p:spPr>
          <a:xfrm>
            <a:off x="859173" y="1382492"/>
            <a:ext cx="7489825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k-SK" sz="28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Evaluácia</a:t>
            </a:r>
            <a:r>
              <a:rPr lang="sk-SK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k-SK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dopadu TSP</a:t>
            </a:r>
            <a:endParaRPr lang="sk-SK" sz="28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827088" y="2305616"/>
            <a:ext cx="6985272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IA MPSVR </a:t>
            </a: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SR </a:t>
            </a: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zadala v októbri 2014 tímu </a:t>
            </a: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výskumníkov/ </a:t>
            </a:r>
            <a:r>
              <a:rPr lang="sk-SK" sz="2000" dirty="0" err="1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evaluátorov</a:t>
            </a: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(D. </a:t>
            </a:r>
            <a:r>
              <a:rPr lang="sk-SK" sz="2000" dirty="0" err="1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Škobla</a:t>
            </a: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, J. </a:t>
            </a:r>
            <a:r>
              <a:rPr lang="sk-SK" sz="2000" dirty="0" err="1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Grill</a:t>
            </a: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, J. </a:t>
            </a:r>
            <a:r>
              <a:rPr lang="sk-SK" sz="2000" dirty="0" err="1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Hurrle</a:t>
            </a: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) uskutočniť </a:t>
            </a:r>
            <a:r>
              <a:rPr lang="sk-SK" sz="2000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evaluáciu</a:t>
            </a: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dopadu terénnej sociálnej </a:t>
            </a: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práce, </a:t>
            </a: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ktorá </a:t>
            </a: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mala </a:t>
            </a: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za cieľ zhodnotiť výkon </a:t>
            </a: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TSP </a:t>
            </a: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v programovom období 2007-2014,</a:t>
            </a:r>
          </a:p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Výskum kombinoval tri typy metodológie: výskum podkladových zdrojov a materiálov (</a:t>
            </a:r>
            <a:r>
              <a:rPr lang="sk-SK" sz="2000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desk</a:t>
            </a: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sk-SK" sz="2000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research</a:t>
            </a: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), štatistickú analýzu a terénny výskum (</a:t>
            </a:r>
            <a:r>
              <a:rPr lang="sk-SK" sz="2000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field</a:t>
            </a: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sk-SK" sz="2000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research</a:t>
            </a: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). </a:t>
            </a:r>
          </a:p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Súčasťou </a:t>
            </a:r>
            <a:r>
              <a:rPr lang="sk-SK" sz="2000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evaluačného</a:t>
            </a: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výskumu bola aj príprava, distribúcia a analýza dvoch typov dotazníkov – jeden pre TSP/ATSP a jeden pre RK.</a:t>
            </a:r>
          </a:p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sk-SK" sz="2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Do výskumu bolo zahrnutých 22 obcí/miest, kde bola uplatnená metóda etnografického pozorovania a rozhovorov s rôznymi aktérmi (obec, TSP, klienti).</a:t>
            </a:r>
          </a:p>
        </p:txBody>
      </p:sp>
    </p:spTree>
    <p:extLst>
      <p:ext uri="{BB962C8B-B14F-4D97-AF65-F5344CB8AC3E}">
        <p14:creationId xmlns:p14="http://schemas.microsoft.com/office/powerpoint/2010/main" val="23430105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4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21510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1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2" name="Obrázok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BlokTextu 10"/>
          <p:cNvSpPr txBox="1"/>
          <p:nvPr/>
        </p:nvSpPr>
        <p:spPr>
          <a:xfrm>
            <a:off x="827088" y="1484313"/>
            <a:ext cx="7489825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k-SK" sz="2800" b="1" dirty="0" err="1" smtClean="0">
                <a:latin typeface="+mn-lt"/>
                <a:cs typeface="Arial" panose="020B0604020202020204" pitchFamily="34" charset="0"/>
              </a:rPr>
              <a:t>Participatívny</a:t>
            </a:r>
            <a:r>
              <a:rPr lang="sk-SK" sz="2800" b="1" dirty="0" smtClean="0">
                <a:latin typeface="+mn-lt"/>
                <a:cs typeface="Arial" panose="020B0604020202020204" pitchFamily="34" charset="0"/>
              </a:rPr>
              <a:t> proces tvorby nových štandardov</a:t>
            </a:r>
            <a:endParaRPr lang="sk-SK" sz="2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467545" y="2292350"/>
            <a:ext cx="7992888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Na jeseň 2014 vybrané dve koordinátorky – </a:t>
            </a:r>
            <a:r>
              <a:rPr lang="sk-SK" sz="2000" dirty="0" err="1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facilitátorky</a:t>
            </a: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:</a:t>
            </a:r>
          </a:p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    PhDr. Elena Ondrušková, PhD., PhDr. Jana </a:t>
            </a:r>
            <a:r>
              <a:rPr lang="sk-SK" sz="2000" dirty="0" err="1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Pružinská</a:t>
            </a: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, PhD.</a:t>
            </a:r>
            <a:endParaRPr lang="sk-SK" sz="2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Rok trvajúci proces do ktorého boli zapojené mnohí odborníci a odborníčky a praktici a praktičky, ktorí sa venujú sociálnej a predovšetkým terénnej sociálnej práci.</a:t>
            </a:r>
          </a:p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Celý proces tvorby pozostával z práce viacerých pracovných skupín, organizovaných diskusných stretnutí a konzultácií s jednotlivcami a skupinami odborníkov a profesionálov v tejto oblasti, bol koordinovaný a </a:t>
            </a:r>
            <a:r>
              <a:rPr lang="sk-SK" sz="2000" dirty="0" err="1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facilitovaný</a:t>
            </a:r>
            <a:r>
              <a:rPr lang="sk-SK" sz="2000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autorkami a zostavovateľkami štandardov.</a:t>
            </a:r>
          </a:p>
        </p:txBody>
      </p:sp>
    </p:spTree>
    <p:extLst>
      <p:ext uri="{BB962C8B-B14F-4D97-AF65-F5344CB8AC3E}">
        <p14:creationId xmlns:p14="http://schemas.microsoft.com/office/powerpoint/2010/main" val="20487362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51520" y="2292350"/>
            <a:ext cx="8352927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>
                <a:latin typeface="+mn-lt"/>
              </a:rPr>
              <a:t>pozornosť na postupy </a:t>
            </a:r>
            <a:r>
              <a:rPr lang="sk-SK" sz="2000" dirty="0">
                <a:latin typeface="+mn-lt"/>
              </a:rPr>
              <a:t>pri realizácii výberových </a:t>
            </a:r>
            <a:r>
              <a:rPr lang="sk-SK" sz="2000" dirty="0" smtClean="0">
                <a:latin typeface="+mn-lt"/>
              </a:rPr>
              <a:t>konaní – „Výber TSP/ATSP je veľmi dôležitý proces, ktorý môže na roky ovplyvniť kvalitu, efektivitu a výsledky výkonu práce v lokalitách.“ (</a:t>
            </a:r>
            <a:r>
              <a:rPr lang="sk-SK" sz="2000" dirty="0" err="1" smtClean="0">
                <a:latin typeface="+mn-lt"/>
              </a:rPr>
              <a:t>Evaluácia</a:t>
            </a:r>
            <a:r>
              <a:rPr lang="sk-SK" sz="2000" dirty="0" smtClean="0">
                <a:latin typeface="+mn-lt"/>
              </a:rPr>
              <a:t> dopadu TSP),</a:t>
            </a:r>
            <a:endParaRPr lang="sk-SK" sz="2000" dirty="0">
              <a:latin typeface="+mn-lt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>
                <a:latin typeface="+mn-lt"/>
              </a:rPr>
              <a:t>zabezpečenie </a:t>
            </a:r>
            <a:r>
              <a:rPr lang="sk-SK" sz="2000" dirty="0" smtClean="0">
                <a:latin typeface="+mn-lt"/>
              </a:rPr>
              <a:t>vhodného systému </a:t>
            </a:r>
            <a:r>
              <a:rPr lang="sk-SK" sz="2000" dirty="0">
                <a:latin typeface="+mn-lt"/>
              </a:rPr>
              <a:t>vzdelávania pre TSP/ </a:t>
            </a:r>
            <a:r>
              <a:rPr lang="sk-SK" sz="2000" dirty="0" smtClean="0">
                <a:latin typeface="+mn-lt"/>
              </a:rPr>
              <a:t>ATSP („z ich strany je potrebný kvalitatívny prístup ku klientom“; v mnohých prípadoch identifikovaný deficit hodnôt potrebných na výkon tejto práce so sociálne vylúčeným klientom),</a:t>
            </a:r>
            <a:endParaRPr lang="sk-SK" sz="2000" dirty="0">
              <a:latin typeface="+mn-lt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>
                <a:latin typeface="+mn-lt"/>
              </a:rPr>
              <a:t>zabezpečenie supervízie pre TSP/ </a:t>
            </a:r>
            <a:r>
              <a:rPr lang="sk-SK" sz="2000" dirty="0" smtClean="0">
                <a:latin typeface="+mn-lt"/>
              </a:rPr>
              <a:t>ATSP – </a:t>
            </a:r>
            <a:r>
              <a:rPr lang="sk-SK" sz="2000" dirty="0" err="1" smtClean="0">
                <a:latin typeface="+mn-lt"/>
              </a:rPr>
              <a:t>supervízori</a:t>
            </a:r>
            <a:r>
              <a:rPr lang="sk-SK" sz="2000" dirty="0" smtClean="0">
                <a:latin typeface="+mn-lt"/>
              </a:rPr>
              <a:t> ako interní zamestnanci okamžite po spustení následného NP,</a:t>
            </a:r>
            <a:endParaRPr lang="sk-SK" sz="2000" dirty="0">
              <a:latin typeface="+mn-lt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k-SK" sz="2000" dirty="0">
              <a:latin typeface="+mn-lt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k-SK" sz="2000" dirty="0">
              <a:latin typeface="+mn-lt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k-SK" sz="2000" dirty="0">
              <a:latin typeface="+mn-lt"/>
            </a:endParaRPr>
          </a:p>
        </p:txBody>
      </p:sp>
      <p:grpSp>
        <p:nvGrpSpPr>
          <p:cNvPr id="29698" name="Skupina 4"/>
          <p:cNvGrpSpPr>
            <a:grpSpLocks/>
          </p:cNvGrpSpPr>
          <p:nvPr/>
        </p:nvGrpSpPr>
        <p:grpSpPr bwMode="auto">
          <a:xfrm>
            <a:off x="2051720" y="211138"/>
            <a:ext cx="4680520" cy="952500"/>
            <a:chOff x="2165350" y="4652963"/>
            <a:chExt cx="5070475" cy="952500"/>
          </a:xfrm>
        </p:grpSpPr>
        <p:pic>
          <p:nvPicPr>
            <p:cNvPr id="29702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3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4" name="Obrázok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BlokTextu 10"/>
          <p:cNvSpPr txBox="1"/>
          <p:nvPr/>
        </p:nvSpPr>
        <p:spPr>
          <a:xfrm>
            <a:off x="1331640" y="1484317"/>
            <a:ext cx="61926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k-SK" sz="2400" b="1" dirty="0"/>
              <a:t>Potenciál skvalitňovania programu TSP 	</a:t>
            </a:r>
          </a:p>
        </p:txBody>
      </p:sp>
    </p:spTree>
    <p:extLst>
      <p:ext uri="{BB962C8B-B14F-4D97-AF65-F5344CB8AC3E}">
        <p14:creationId xmlns:p14="http://schemas.microsoft.com/office/powerpoint/2010/main" val="17874284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4"/>
          <p:cNvGrpSpPr>
            <a:grpSpLocks/>
          </p:cNvGrpSpPr>
          <p:nvPr/>
        </p:nvGrpSpPr>
        <p:grpSpPr bwMode="auto">
          <a:xfrm>
            <a:off x="2670574" y="211138"/>
            <a:ext cx="3802856" cy="952500"/>
            <a:chOff x="2165350" y="4652963"/>
            <a:chExt cx="5070475" cy="952500"/>
          </a:xfrm>
        </p:grpSpPr>
        <p:pic>
          <p:nvPicPr>
            <p:cNvPr id="29702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3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4" name="Obrázok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BlokTextu 10"/>
          <p:cNvSpPr txBox="1"/>
          <p:nvPr/>
        </p:nvSpPr>
        <p:spPr>
          <a:xfrm>
            <a:off x="1043608" y="1484317"/>
            <a:ext cx="69847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sk-SK" sz="2400" b="1" dirty="0"/>
              <a:t>Potenciál skvalitňovania programu TSP 	</a:t>
            </a:r>
          </a:p>
        </p:txBody>
      </p:sp>
      <p:sp>
        <p:nvSpPr>
          <p:cNvPr id="2" name="Obdĺžnik 1"/>
          <p:cNvSpPr/>
          <p:nvPr/>
        </p:nvSpPr>
        <p:spPr>
          <a:xfrm>
            <a:off x="251520" y="2292350"/>
            <a:ext cx="8352927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>
                <a:latin typeface="+mn-lt"/>
              </a:rPr>
              <a:t>zabezpečenie </a:t>
            </a:r>
            <a:r>
              <a:rPr lang="sk-SK" sz="2000" dirty="0">
                <a:latin typeface="+mn-lt"/>
              </a:rPr>
              <a:t>elektronického systému evidencie práce TSP/ </a:t>
            </a:r>
            <a:r>
              <a:rPr lang="sk-SK" sz="2000" dirty="0" smtClean="0">
                <a:latin typeface="+mn-lt"/>
              </a:rPr>
              <a:t>ATSP – zjednodušenie spisovej agendy s potenciálom získania obrovskej databázy dát a ich kategorizovanie,</a:t>
            </a:r>
            <a:endParaRPr lang="sk-SK" sz="2000" dirty="0">
              <a:latin typeface="+mn-lt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>
                <a:latin typeface="+mn-lt"/>
              </a:rPr>
              <a:t>rozvíjanie </a:t>
            </a:r>
            <a:r>
              <a:rPr lang="sk-SK" sz="2000" dirty="0">
                <a:latin typeface="+mn-lt"/>
              </a:rPr>
              <a:t>spolupráce s vysokými školami zameranými na sociálnu </a:t>
            </a:r>
            <a:r>
              <a:rPr lang="sk-SK" sz="2000" dirty="0" smtClean="0">
                <a:latin typeface="+mn-lt"/>
              </a:rPr>
              <a:t>prácu s cieľom vychovávať kvalitnejších absolventov sociálnej práce orientovaných na prax,</a:t>
            </a:r>
            <a:endParaRPr lang="sk-SK" sz="2000" dirty="0">
              <a:latin typeface="+mn-lt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>
                <a:latin typeface="+mn-lt"/>
              </a:rPr>
              <a:t>hľadanie </a:t>
            </a:r>
            <a:r>
              <a:rPr lang="sk-SK" sz="2000" dirty="0" smtClean="0">
                <a:latin typeface="+mn-lt"/>
              </a:rPr>
              <a:t>najvhodnejšieho modelu, ktorý zabezpečí udržateľné </a:t>
            </a:r>
            <a:r>
              <a:rPr lang="sk-SK" sz="2000" dirty="0">
                <a:latin typeface="+mn-lt"/>
              </a:rPr>
              <a:t>financovanie a </a:t>
            </a:r>
            <a:r>
              <a:rPr lang="sk-SK" sz="2000" dirty="0" smtClean="0">
                <a:latin typeface="+mn-lt"/>
              </a:rPr>
              <a:t>kvalitný odborný </a:t>
            </a:r>
            <a:r>
              <a:rPr lang="sk-SK" sz="2000" dirty="0">
                <a:latin typeface="+mn-lt"/>
              </a:rPr>
              <a:t>výkon </a:t>
            </a:r>
            <a:r>
              <a:rPr lang="sk-SK" sz="2000" dirty="0" smtClean="0">
                <a:latin typeface="+mn-lt"/>
              </a:rPr>
              <a:t>TSP.</a:t>
            </a:r>
            <a:endParaRPr lang="sk-SK" sz="2000" dirty="0">
              <a:latin typeface="+mn-lt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k-SK" sz="2000" dirty="0">
              <a:latin typeface="+mn-lt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k-SK" sz="2000" dirty="0">
              <a:latin typeface="+mn-lt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k-SK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74284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Skupina 4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46085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086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087" name="Obrázok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BlokTextu 10"/>
          <p:cNvSpPr txBox="1"/>
          <p:nvPr/>
        </p:nvSpPr>
        <p:spPr>
          <a:xfrm>
            <a:off x="899592" y="3212976"/>
            <a:ext cx="7488237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k-SK" sz="2800" b="1" dirty="0" smtClean="0">
                <a:latin typeface="+mn-lt"/>
                <a:cs typeface="Arial" panose="020B0604020202020204" pitchFamily="34" charset="0"/>
              </a:rPr>
              <a:t>Ďakujem za </a:t>
            </a:r>
            <a:r>
              <a:rPr lang="sk-SK" sz="2800" b="1" dirty="0">
                <a:latin typeface="+mn-lt"/>
                <a:cs typeface="Arial" panose="020B0604020202020204" pitchFamily="34" charset="0"/>
              </a:rPr>
              <a:t>pozornosť</a:t>
            </a:r>
            <a:r>
              <a:rPr lang="sk-SK" sz="2800" b="1" dirty="0" smtClean="0">
                <a:latin typeface="+mn-lt"/>
                <a:cs typeface="Arial" panose="020B0604020202020204" pitchFamily="34" charset="0"/>
              </a:rPr>
              <a:t>!</a:t>
            </a:r>
          </a:p>
          <a:p>
            <a:pPr algn="ctr">
              <a:defRPr/>
            </a:pPr>
            <a:endParaRPr lang="sk-SK" sz="2800" b="1" dirty="0">
              <a:latin typeface="+mn-lt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sk-SK" sz="2400" b="1" dirty="0" err="1">
                <a:latin typeface="+mn-lt"/>
                <a:cs typeface="Arial" panose="020B0604020202020204" pitchFamily="34" charset="0"/>
              </a:rPr>
              <a:t>m</a:t>
            </a:r>
            <a:r>
              <a:rPr lang="sk-SK" sz="2400" b="1" dirty="0" err="1" smtClean="0">
                <a:latin typeface="+mn-lt"/>
                <a:cs typeface="Arial" panose="020B0604020202020204" pitchFamily="34" charset="0"/>
              </a:rPr>
              <a:t>arcel.fukas@ia.gov.sk</a:t>
            </a:r>
            <a:endParaRPr lang="sk-SK" sz="24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4" name="Podnadpis 7"/>
          <p:cNvSpPr txBox="1">
            <a:spLocks/>
          </p:cNvSpPr>
          <p:nvPr/>
        </p:nvSpPr>
        <p:spPr bwMode="auto">
          <a:xfrm>
            <a:off x="539750" y="5661025"/>
            <a:ext cx="80645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sk-SK" sz="1200" b="1" dirty="0" smtClean="0">
                <a:solidFill>
                  <a:srgbClr val="4D4D4D"/>
                </a:solidFill>
                <a:cs typeface="Times New Roman" panose="02020603050405020304" pitchFamily="18" charset="0"/>
              </a:rPr>
              <a:t>Sídlo: Implementačná agentúra Ministerstva práce, sociálnych vecí a rodiny Slovenskej republiky</a:t>
            </a:r>
            <a:r>
              <a:rPr lang="sk-SK" sz="1200" b="1" dirty="0" smtClean="0">
                <a:solidFill>
                  <a:srgbClr val="FF6600"/>
                </a:solidFill>
                <a:cs typeface="Times New Roman" panose="02020603050405020304" pitchFamily="18" charset="0"/>
              </a:rPr>
              <a:t>▌</a:t>
            </a:r>
            <a:r>
              <a:rPr lang="sk-SK" sz="1200" b="1" dirty="0" smtClean="0">
                <a:solidFill>
                  <a:srgbClr val="FF9900"/>
                </a:solidFill>
                <a:cs typeface="Times New Roman" panose="02020603050405020304" pitchFamily="18" charset="0"/>
              </a:rPr>
              <a:t> </a:t>
            </a:r>
            <a:r>
              <a:rPr lang="sk-SK" sz="1200" b="1" dirty="0" smtClean="0">
                <a:solidFill>
                  <a:srgbClr val="4D4D4D"/>
                </a:solidFill>
                <a:cs typeface="Times New Roman" panose="02020603050405020304" pitchFamily="18" charset="0"/>
              </a:rPr>
              <a:t>Špitálska 6</a:t>
            </a:r>
            <a:r>
              <a:rPr lang="sk-SK" sz="1200" b="1" dirty="0" smtClean="0">
                <a:solidFill>
                  <a:srgbClr val="FF9900"/>
                </a:solidFill>
                <a:cs typeface="Times New Roman" panose="02020603050405020304" pitchFamily="18" charset="0"/>
              </a:rPr>
              <a:t> </a:t>
            </a:r>
            <a:r>
              <a:rPr lang="sk-SK" sz="1200" b="1" dirty="0" smtClean="0">
                <a:solidFill>
                  <a:srgbClr val="FF6600"/>
                </a:solidFill>
                <a:cs typeface="Times New Roman" panose="02020603050405020304" pitchFamily="18" charset="0"/>
              </a:rPr>
              <a:t>▌</a:t>
            </a:r>
            <a:r>
              <a:rPr lang="sk-SK" sz="1200" b="1" dirty="0" smtClean="0">
                <a:solidFill>
                  <a:srgbClr val="FF9900"/>
                </a:solidFill>
                <a:cs typeface="Times New Roman" panose="02020603050405020304" pitchFamily="18" charset="0"/>
              </a:rPr>
              <a:t> </a:t>
            </a:r>
            <a:r>
              <a:rPr lang="sk-SK" sz="1200" b="1" dirty="0" smtClean="0">
                <a:solidFill>
                  <a:srgbClr val="4D4D4D"/>
                </a:solidFill>
                <a:cs typeface="Times New Roman" panose="02020603050405020304" pitchFamily="18" charset="0"/>
              </a:rPr>
              <a:t>814 55 Bratislava</a:t>
            </a:r>
            <a:r>
              <a:rPr lang="sk-SK" sz="1200" b="1" dirty="0" smtClean="0">
                <a:solidFill>
                  <a:srgbClr val="FF6600"/>
                </a:solidFill>
                <a:cs typeface="Times New Roman" panose="02020603050405020304" pitchFamily="18" charset="0"/>
              </a:rPr>
              <a:t> ▌</a:t>
            </a:r>
            <a:r>
              <a:rPr lang="sk-SK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200" b="1" dirty="0" smtClean="0">
                <a:solidFill>
                  <a:srgbClr val="FF6600"/>
                </a:solidFill>
                <a:cs typeface="Times New Roman" panose="02020603050405020304" pitchFamily="18" charset="0"/>
              </a:rPr>
              <a:t>tel.:</a:t>
            </a:r>
            <a:r>
              <a:rPr lang="sk-SK" sz="1200" b="1" dirty="0" smtClean="0">
                <a:solidFill>
                  <a:srgbClr val="FF9900"/>
                </a:solidFill>
                <a:cs typeface="Times New Roman" panose="02020603050405020304" pitchFamily="18" charset="0"/>
              </a:rPr>
              <a:t> </a:t>
            </a:r>
            <a:r>
              <a:rPr lang="sk-SK" sz="1200" b="1" dirty="0" smtClean="0">
                <a:solidFill>
                  <a:srgbClr val="4D4D4D"/>
                </a:solidFill>
                <a:cs typeface="Times New Roman" panose="02020603050405020304" pitchFamily="18" charset="0"/>
              </a:rPr>
              <a:t>02 2043 1100</a:t>
            </a:r>
            <a:r>
              <a:rPr lang="sk-SK" sz="1200" b="1" dirty="0" smtClean="0">
                <a:cs typeface="Times New Roman" panose="02020603050405020304" pitchFamily="18" charset="0"/>
              </a:rPr>
              <a:t> </a:t>
            </a:r>
            <a:r>
              <a:rPr lang="sk-SK" sz="1200" b="1" dirty="0" smtClean="0">
                <a:solidFill>
                  <a:srgbClr val="FF6600"/>
                </a:solidFill>
                <a:cs typeface="Times New Roman" panose="02020603050405020304" pitchFamily="18" charset="0"/>
              </a:rPr>
              <a:t>▌ e-mail:</a:t>
            </a:r>
            <a:r>
              <a:rPr lang="sk-SK" sz="1200" b="1" dirty="0" smtClean="0">
                <a:solidFill>
                  <a:srgbClr val="FF9900"/>
                </a:solidFill>
                <a:cs typeface="Times New Roman" panose="02020603050405020304" pitchFamily="18" charset="0"/>
              </a:rPr>
              <a:t> </a:t>
            </a:r>
            <a:r>
              <a:rPr lang="sk-SK" sz="1200" b="1" dirty="0" smtClean="0">
                <a:solidFill>
                  <a:srgbClr val="4D4D4D"/>
                </a:solidFill>
                <a:cs typeface="Times New Roman" panose="02020603050405020304" pitchFamily="18" charset="0"/>
              </a:rPr>
              <a:t>ia@ia.gov.sk</a:t>
            </a:r>
            <a:r>
              <a:rPr lang="sk-SK" sz="1200" b="1" dirty="0" smtClean="0">
                <a:cs typeface="Times New Roman" panose="02020603050405020304" pitchFamily="18" charset="0"/>
              </a:rPr>
              <a:t> </a:t>
            </a:r>
            <a:r>
              <a:rPr lang="sk-SK" sz="1200" b="1" dirty="0" smtClean="0">
                <a:solidFill>
                  <a:srgbClr val="FF6600"/>
                </a:solidFill>
                <a:cs typeface="Times New Roman" panose="02020603050405020304" pitchFamily="18" charset="0"/>
              </a:rPr>
              <a:t>▌ http:</a:t>
            </a:r>
            <a:r>
              <a:rPr lang="sk-SK" sz="1200" b="1" dirty="0" smtClean="0">
                <a:solidFill>
                  <a:srgbClr val="FF9900"/>
                </a:solidFill>
                <a:cs typeface="Times New Roman" panose="02020603050405020304" pitchFamily="18" charset="0"/>
              </a:rPr>
              <a:t> </a:t>
            </a:r>
            <a:r>
              <a:rPr lang="sk-SK" sz="1200" b="1" dirty="0" smtClean="0">
                <a:solidFill>
                  <a:srgbClr val="4D4D4D"/>
                </a:solidFill>
                <a:cs typeface="Times New Roman" panose="02020603050405020304" pitchFamily="18" charset="0"/>
              </a:rPr>
              <a:t>www.ia.gov.sk</a:t>
            </a:r>
            <a:endParaRPr lang="sk-SK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sk-SK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lokTextu 10"/>
          <p:cNvSpPr txBox="1"/>
          <p:nvPr/>
        </p:nvSpPr>
        <p:spPr>
          <a:xfrm>
            <a:off x="827088" y="1484313"/>
            <a:ext cx="7489825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k-SK" sz="2800" b="1" dirty="0">
                <a:latin typeface="+mn-lt"/>
                <a:cs typeface="Arial" panose="020B0604020202020204" pitchFamily="34" charset="0"/>
              </a:rPr>
              <a:t>NP TSP – základné údaje</a:t>
            </a:r>
          </a:p>
        </p:txBody>
      </p:sp>
      <p:sp>
        <p:nvSpPr>
          <p:cNvPr id="2" name="Obdĺžnik 1"/>
          <p:cNvSpPr/>
          <p:nvPr/>
        </p:nvSpPr>
        <p:spPr>
          <a:xfrm>
            <a:off x="827088" y="2132856"/>
            <a:ext cx="7489825" cy="4620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>
                <a:latin typeface="+mn-lt"/>
                <a:cs typeface="Arial" panose="020B0604020202020204" pitchFamily="34" charset="0"/>
              </a:rPr>
              <a:t>prijímateľ: IA MPSVR</a:t>
            </a: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>
                <a:latin typeface="+mn-lt"/>
                <a:cs typeface="Arial" panose="020B0604020202020204" pitchFamily="34" charset="0"/>
              </a:rPr>
              <a:t>partneri:  obce a mestá</a:t>
            </a: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>
                <a:latin typeface="+mn-lt"/>
                <a:cs typeface="Arial" panose="020B0604020202020204" pitchFamily="34" charset="0"/>
              </a:rPr>
              <a:t>rozpočet: </a:t>
            </a:r>
            <a:r>
              <a:rPr lang="sk-SK" sz="2000" dirty="0">
                <a:latin typeface="+mn-lt"/>
                <a:cs typeface="Arial" panose="020B0604020202020204" pitchFamily="34" charset="0"/>
              </a:rPr>
              <a:t>30 mil. EUR </a:t>
            </a: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>
                <a:latin typeface="+mn-lt"/>
                <a:cs typeface="Arial" panose="020B0604020202020204" pitchFamily="34" charset="0"/>
              </a:rPr>
              <a:t>dĺžka realizácie: 4 roky </a:t>
            </a:r>
            <a:r>
              <a:rPr lang="sk-SK" sz="2000" dirty="0" smtClean="0">
                <a:latin typeface="+mn-lt"/>
                <a:cs typeface="Arial" panose="020B0604020202020204" pitchFamily="34" charset="0"/>
              </a:rPr>
              <a:t>(január 2012 - december 2015</a:t>
            </a:r>
            <a:r>
              <a:rPr lang="sk-SK" sz="2000" dirty="0">
                <a:latin typeface="+mn-lt"/>
                <a:cs typeface="Arial" panose="020B0604020202020204" pitchFamily="34" charset="0"/>
              </a:rPr>
              <a:t>)</a:t>
            </a: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>
                <a:latin typeface="+mn-lt"/>
                <a:cs typeface="Arial" panose="020B0604020202020204" pitchFamily="34" charset="0"/>
              </a:rPr>
              <a:t>počet zapojených miest a obcí: </a:t>
            </a:r>
            <a:r>
              <a:rPr lang="sk-SK" sz="2000" dirty="0" smtClean="0">
                <a:latin typeface="+mn-lt"/>
                <a:cs typeface="Arial" panose="020B0604020202020204" pitchFamily="34" charset="0"/>
              </a:rPr>
              <a:t>294</a:t>
            </a:r>
            <a:endParaRPr lang="sk-SK" sz="2000" dirty="0">
              <a:latin typeface="+mn-lt"/>
              <a:cs typeface="Arial" panose="020B0604020202020204" pitchFamily="34" charset="0"/>
            </a:endParaRP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>
                <a:latin typeface="+mn-lt"/>
                <a:cs typeface="Arial" panose="020B0604020202020204" pitchFamily="34" charset="0"/>
              </a:rPr>
              <a:t>počet sociálne vylúčených ľudí: </a:t>
            </a:r>
            <a:r>
              <a:rPr lang="sk-SK" sz="2000" dirty="0" smtClean="0">
                <a:latin typeface="+mn-lt"/>
                <a:cs typeface="Arial" panose="020B0604020202020204" pitchFamily="34" charset="0"/>
              </a:rPr>
              <a:t>94 783</a:t>
            </a:r>
            <a:endParaRPr lang="sk-SK" sz="2000" dirty="0">
              <a:latin typeface="+mn-lt"/>
              <a:cs typeface="Arial" panose="020B0604020202020204" pitchFamily="34" charset="0"/>
            </a:endParaRP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>
                <a:latin typeface="+mn-lt"/>
                <a:cs typeface="Arial" panose="020B0604020202020204" pitchFamily="34" charset="0"/>
              </a:rPr>
              <a:t>počet TSP/ATSP: </a:t>
            </a:r>
            <a:r>
              <a:rPr lang="sk-SK" sz="2000" dirty="0" smtClean="0">
                <a:latin typeface="+mn-lt"/>
                <a:cs typeface="Arial" panose="020B0604020202020204" pitchFamily="34" charset="0"/>
              </a:rPr>
              <a:t>437 </a:t>
            </a:r>
            <a:r>
              <a:rPr lang="sk-SK" sz="2000" dirty="0">
                <a:latin typeface="+mn-lt"/>
                <a:cs typeface="Arial" panose="020B0604020202020204" pitchFamily="34" charset="0"/>
              </a:rPr>
              <a:t>TSP a </a:t>
            </a:r>
            <a:r>
              <a:rPr lang="sk-SK" sz="2000" dirty="0" smtClean="0">
                <a:latin typeface="+mn-lt"/>
                <a:cs typeface="Arial" panose="020B0604020202020204" pitchFamily="34" charset="0"/>
              </a:rPr>
              <a:t>456 ATSP (spolu 893 osôb)</a:t>
            </a: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>
                <a:latin typeface="+mn-lt"/>
                <a:cs typeface="Arial" panose="020B0604020202020204" pitchFamily="34" charset="0"/>
              </a:rPr>
              <a:t>zapojenie obcí prostredníctvom 6 výziev</a:t>
            </a: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>
                <a:latin typeface="+mn-lt"/>
                <a:cs typeface="Arial" panose="020B0604020202020204" pitchFamily="34" charset="0"/>
              </a:rPr>
              <a:t>pilotné testovanie zjednodušenia – štandardnej stupnice jednotkových cien: stanovenie jednotkovej ceny na  výkon práce TSP a ATSP za mesiac výkonu</a:t>
            </a:r>
          </a:p>
          <a:p>
            <a:pPr marL="285750" indent="-285750" eaLnBrk="1" fontAlgn="auto" hangingPunct="1">
              <a:spcAft>
                <a:spcPts val="600"/>
              </a:spcAft>
              <a:defRPr/>
            </a:pPr>
            <a:endParaRPr lang="sk-SK" sz="2000" dirty="0"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9" name="Skupina 4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10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174" y="1412776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Merateľné ukazovatele NP TSP</a:t>
            </a:r>
            <a:endParaRPr lang="sk-SK" sz="2800" b="1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sk-SK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16893"/>
              </p:ext>
            </p:extLst>
          </p:nvPr>
        </p:nvGraphicFramePr>
        <p:xfrm>
          <a:off x="395536" y="1897637"/>
          <a:ext cx="8211254" cy="4666793"/>
        </p:xfrm>
        <a:graphic>
          <a:graphicData uri="http://schemas.openxmlformats.org/drawingml/2006/table">
            <a:tbl>
              <a:tblPr/>
              <a:tblGrid>
                <a:gridCol w="4882020"/>
                <a:gridCol w="658591"/>
                <a:gridCol w="761845"/>
                <a:gridCol w="904168"/>
                <a:gridCol w="1004630"/>
              </a:tblGrid>
              <a:tr h="485736">
                <a:tc>
                  <a:txBody>
                    <a:bodyPr/>
                    <a:lstStyle/>
                    <a:p>
                      <a:pPr algn="l" fontAlgn="b"/>
                      <a:r>
                        <a:rPr lang="sk-SK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Názov ukazovateľa</a:t>
                      </a:r>
                      <a:endParaRPr lang="sk-SK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75" marR="8375" marT="8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Merná jednotka</a:t>
                      </a:r>
                    </a:p>
                  </a:txBody>
                  <a:tcPr marL="8375" marR="8375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Plánovaná hodnota</a:t>
                      </a:r>
                    </a:p>
                  </a:txBody>
                  <a:tcPr marL="8375" marR="8375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Dosiahnutá hodnota </a:t>
                      </a:r>
                      <a:r>
                        <a:rPr lang="sk-SK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31.10.2015</a:t>
                      </a:r>
                      <a:endParaRPr lang="sk-SK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75" marR="8375" marT="8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Stav realizácie </a:t>
                      </a:r>
                      <a:br>
                        <a:rPr lang="sk-SK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 %</a:t>
                      </a:r>
                      <a:br>
                        <a:rPr lang="sk-SK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31.10.2015</a:t>
                      </a:r>
                      <a:endParaRPr lang="sk-SK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75" marR="8375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obcí s osídlením MRK, ktoré využívajú výsledky projektu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118 %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osôb cieľovej skupiny zapojených do podporených projektov </a:t>
                      </a: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muži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42 145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44 252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104 %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osôb cieľovej skupiny zapojených do podporených projektov - spolu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86 872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95 700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110 %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osôb cieľovej skupiny zapojených do podporených projektov - zdravotne postihnuté osoby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750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5 016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669 %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osôb cieľovej skupiny zapojených do podporených projektov - ženy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44 727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50 531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112 %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osôb, ktoré využívajú služby sociálnych pracovníkov a ich asistentov, zamerané na SPK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86 000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94 783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110 %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programov ďalšieho vzdelávania pre osoby podieľajúce sa na sociálnej inklúzii osôb s osobitnými vzdelávacími potrebami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programov ďalšieho vzdelávania pre osoby podieľajúce sa na sociálnej inklúzii osôb z MRK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sociálnych pracovníkov a ich asistentov zameraných na SPK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860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893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104 %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zamestnancov zapojených do vzdelávacích aktivít projektu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872</a:t>
                      </a:r>
                      <a:endParaRPr lang="sk-SK" sz="13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3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k-SK" sz="13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Podnadpis 7"/>
          <p:cNvSpPr txBox="1">
            <a:spLocks/>
          </p:cNvSpPr>
          <p:nvPr/>
        </p:nvSpPr>
        <p:spPr bwMode="auto">
          <a:xfrm>
            <a:off x="539552" y="5877272"/>
            <a:ext cx="8064896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 smtClean="0">
              <a:solidFill>
                <a:srgbClr val="898989"/>
              </a:solidFill>
            </a:endParaRPr>
          </a:p>
        </p:txBody>
      </p:sp>
      <p:grpSp>
        <p:nvGrpSpPr>
          <p:cNvPr id="7" name="Skupina 4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10" name="Picture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ázok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5307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792088"/>
          </a:xfrm>
        </p:spPr>
        <p:txBody>
          <a:bodyPr/>
          <a:lstStyle/>
          <a:p>
            <a:r>
              <a:rPr lang="sk-SK" sz="2800" b="1" dirty="0" smtClean="0"/>
              <a:t>Čerpanie finančných prostriedkov NP TSP</a:t>
            </a:r>
            <a:endParaRPr lang="sk-SK" sz="2800" b="1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sk-SK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323019"/>
              </p:ext>
            </p:extLst>
          </p:nvPr>
        </p:nvGraphicFramePr>
        <p:xfrm>
          <a:off x="971601" y="2132857"/>
          <a:ext cx="6912767" cy="3384375"/>
        </p:xfrm>
        <a:graphic>
          <a:graphicData uri="http://schemas.openxmlformats.org/drawingml/2006/table">
            <a:tbl>
              <a:tblPr/>
              <a:tblGrid>
                <a:gridCol w="2385490"/>
                <a:gridCol w="658066"/>
                <a:gridCol w="1398390"/>
                <a:gridCol w="1532885"/>
                <a:gridCol w="937936"/>
              </a:tblGrid>
              <a:tr h="1071896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Názov aktivity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Plánovaná hodnota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Stav čerpania </a:t>
                      </a:r>
                      <a:endParaRPr lang="sk-SK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sk-SK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 31.10.2015</a:t>
                      </a:r>
                      <a:endParaRPr lang="sk-SK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Čerpanie </a:t>
                      </a:r>
                      <a:r>
                        <a:rPr lang="sk-SK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 </a:t>
                      </a:r>
                      <a:r>
                        <a:rPr lang="sk-SK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 k 31.10.2015</a:t>
                      </a:r>
                      <a:endParaRPr lang="sk-SK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294220">
                <a:tc gridSpan="5">
                  <a:txBody>
                    <a:bodyPr/>
                    <a:lstStyle/>
                    <a:p>
                      <a:pPr algn="l" fontAlgn="t"/>
                      <a:r>
                        <a:rPr lang="sk-SK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Hlavné aktivity: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760017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Podpora zvyšovania dostupnosti, kvality a efektivity služieb starostlivosti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29 153 794,40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21 567 417,89</a:t>
                      </a:r>
                      <a:endParaRPr lang="sk-SK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73,98 %</a:t>
                      </a:r>
                      <a:endParaRPr lang="sk-SK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294220">
                <a:tc gridSpan="5">
                  <a:txBody>
                    <a:bodyPr/>
                    <a:lstStyle/>
                    <a:p>
                      <a:pPr algn="l" fontAlgn="t"/>
                      <a:r>
                        <a:rPr lang="sk-SK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Podporné aktivity: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9723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Riadenie projektu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812 305,06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554 712,21</a:t>
                      </a:r>
                      <a:endParaRPr lang="sk-SK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68,29 %</a:t>
                      </a:r>
                      <a:endParaRPr lang="sk-SK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29723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Publicita a informovanosť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33 900,00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2 201,00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6,49 %</a:t>
                      </a:r>
                      <a:endParaRPr lang="sk-SK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369554">
                <a:tc>
                  <a:txBody>
                    <a:bodyPr/>
                    <a:lstStyle/>
                    <a:p>
                      <a:pPr algn="l" fontAlgn="t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Spolu: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29 999 999,46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22 124 331,10</a:t>
                      </a:r>
                      <a:endParaRPr lang="sk-SK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73,75 %</a:t>
                      </a:r>
                      <a:endParaRPr lang="sk-SK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sp>
        <p:nvSpPr>
          <p:cNvPr id="10" name="Podnadpis 7"/>
          <p:cNvSpPr txBox="1">
            <a:spLocks/>
          </p:cNvSpPr>
          <p:nvPr/>
        </p:nvSpPr>
        <p:spPr bwMode="auto">
          <a:xfrm>
            <a:off x="539552" y="5877272"/>
            <a:ext cx="8064896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 smtClean="0">
              <a:solidFill>
                <a:srgbClr val="898989"/>
              </a:solidFill>
            </a:endParaRPr>
          </a:p>
        </p:txBody>
      </p:sp>
      <p:grpSp>
        <p:nvGrpSpPr>
          <p:cNvPr id="7" name="Skupina 4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8946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Skupina 4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14342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3" name="Picture 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Obrázok 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BlokTextu 10"/>
          <p:cNvSpPr txBox="1"/>
          <p:nvPr/>
        </p:nvSpPr>
        <p:spPr>
          <a:xfrm>
            <a:off x="827088" y="1484312"/>
            <a:ext cx="74898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k-SK" sz="2800" b="1" dirty="0">
                <a:latin typeface="+mn-lt"/>
                <a:cs typeface="Arial" panose="020B0604020202020204" pitchFamily="34" charset="0"/>
              </a:rPr>
              <a:t>Ciele terénnej sociálnej práce</a:t>
            </a:r>
          </a:p>
        </p:txBody>
      </p:sp>
      <p:sp>
        <p:nvSpPr>
          <p:cNvPr id="2" name="Obdĺžnik 1"/>
          <p:cNvSpPr/>
          <p:nvPr/>
        </p:nvSpPr>
        <p:spPr>
          <a:xfrm>
            <a:off x="755576" y="2420888"/>
            <a:ext cx="7489825" cy="186204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Aft>
                <a:spcPts val="600"/>
              </a:spcAft>
              <a:defRPr/>
            </a:pPr>
            <a:r>
              <a:rPr lang="sk-SK" sz="2000" dirty="0">
                <a:latin typeface="+mn-lt"/>
                <a:cs typeface="Arial" panose="020B0604020202020204" pitchFamily="34" charset="0"/>
              </a:rPr>
              <a:t>Prispieť k plnohodnotnej participácii ľudí žijúcich v marginalizovaných komunitách na živote  spoločnosti: </a:t>
            </a: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>
                <a:latin typeface="+mn-lt"/>
                <a:cs typeface="Arial" panose="020B0604020202020204" pitchFamily="34" charset="0"/>
              </a:rPr>
              <a:t>prostredníctvom  sprístupnenia siete verejných služieb </a:t>
            </a:r>
            <a:r>
              <a:rPr lang="sk-SK" sz="2000" dirty="0" smtClean="0">
                <a:latin typeface="+mn-lt"/>
                <a:cs typeface="Arial" panose="020B0604020202020204" pitchFamily="34" charset="0"/>
              </a:rPr>
              <a:t>,</a:t>
            </a:r>
            <a:endParaRPr lang="sk-SK" sz="2000" dirty="0">
              <a:latin typeface="+mn-lt"/>
              <a:cs typeface="Arial" panose="020B0604020202020204" pitchFamily="34" charset="0"/>
            </a:endParaRP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>
                <a:latin typeface="+mn-lt"/>
                <a:cs typeface="Arial" panose="020B0604020202020204" pitchFamily="34" charset="0"/>
              </a:rPr>
              <a:t>aktivizáciou vlastného potenciálu sociálne vylúčených ľudí.</a:t>
            </a: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k-SK" sz="2000" dirty="0">
              <a:latin typeface="+mn-lt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Skupina 4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14342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3" name="Picture 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Obrázok 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BlokTextu 10"/>
          <p:cNvSpPr txBox="1"/>
          <p:nvPr/>
        </p:nvSpPr>
        <p:spPr>
          <a:xfrm>
            <a:off x="827088" y="1484313"/>
            <a:ext cx="7489825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k-SK" sz="2800" b="1" dirty="0" smtClean="0">
                <a:latin typeface="+mn-lt"/>
                <a:cs typeface="Arial" panose="020B0604020202020204" pitchFamily="34" charset="0"/>
              </a:rPr>
              <a:t>Prostriedky </a:t>
            </a:r>
            <a:r>
              <a:rPr lang="sk-SK" sz="2800" b="1" dirty="0">
                <a:latin typeface="+mn-lt"/>
                <a:cs typeface="Arial" panose="020B0604020202020204" pitchFamily="34" charset="0"/>
              </a:rPr>
              <a:t>terénnej sociálnej prác</a:t>
            </a:r>
            <a:r>
              <a:rPr lang="sk-SK" b="1" dirty="0">
                <a:latin typeface="+mn-lt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" name="Obdĺžnik 1"/>
          <p:cNvSpPr/>
          <p:nvPr/>
        </p:nvSpPr>
        <p:spPr>
          <a:xfrm>
            <a:off x="631825" y="2043113"/>
            <a:ext cx="7489825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Aft>
                <a:spcPts val="600"/>
              </a:spcAft>
              <a:defRPr/>
            </a:pPr>
            <a:r>
              <a:rPr lang="sk-SK" sz="2000" dirty="0" smtClean="0">
                <a:latin typeface="+mn-lt"/>
                <a:cs typeface="Arial" panose="020B0604020202020204" pitchFamily="34" charset="0"/>
              </a:rPr>
              <a:t>Pomoc </a:t>
            </a:r>
            <a:r>
              <a:rPr lang="sk-SK" sz="2000" dirty="0">
                <a:latin typeface="+mn-lt"/>
                <a:cs typeface="Arial" panose="020B0604020202020204" pitchFamily="34" charset="0"/>
              </a:rPr>
              <a:t>pri riešení širokého spektra problémov a zložitých  životných situácií sociálne vylúčených </a:t>
            </a:r>
            <a:r>
              <a:rPr lang="sk-SK" sz="2000" dirty="0" smtClean="0">
                <a:latin typeface="+mn-lt"/>
                <a:cs typeface="Arial" panose="020B0604020202020204" pitchFamily="34" charset="0"/>
              </a:rPr>
              <a:t>ľudí rieši TSP prostredníctvom: </a:t>
            </a:r>
            <a:endParaRPr lang="sk-SK" sz="2000" dirty="0">
              <a:latin typeface="+mn-lt"/>
              <a:cs typeface="Arial" panose="020B0604020202020204" pitchFamily="34" charset="0"/>
            </a:endParaRPr>
          </a:p>
          <a:p>
            <a:pPr marL="342900" indent="-34290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>
                <a:latin typeface="+mn-lt"/>
                <a:cs typeface="Arial" panose="020B0604020202020204" pitchFamily="34" charset="0"/>
              </a:rPr>
              <a:t>krízových intervencií, </a:t>
            </a:r>
          </a:p>
          <a:p>
            <a:pPr marL="342900" indent="-34290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>
                <a:latin typeface="+mn-lt"/>
                <a:cs typeface="Arial" panose="020B0604020202020204" pitchFamily="34" charset="0"/>
              </a:rPr>
              <a:t>sociálneho poradenstva, </a:t>
            </a:r>
          </a:p>
          <a:p>
            <a:pPr marL="342900" indent="-34290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>
                <a:latin typeface="+mn-lt"/>
                <a:cs typeface="Arial" panose="020B0604020202020204" pitchFamily="34" charset="0"/>
              </a:rPr>
              <a:t>iniciovaním </a:t>
            </a:r>
            <a:r>
              <a:rPr lang="sk-SK" sz="2000" dirty="0">
                <a:latin typeface="+mn-lt"/>
                <a:cs typeface="Arial" panose="020B0604020202020204" pitchFamily="34" charset="0"/>
              </a:rPr>
              <a:t>zmien smerom k samostatnému a aktívnemu postoju k životu, </a:t>
            </a:r>
            <a:endParaRPr lang="sk-SK" sz="2000" dirty="0" smtClean="0">
              <a:latin typeface="+mn-lt"/>
              <a:cs typeface="Arial" panose="020B0604020202020204" pitchFamily="34" charset="0"/>
            </a:endParaRPr>
          </a:p>
          <a:p>
            <a:pPr marL="342900" indent="-34290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smtClean="0">
                <a:latin typeface="+mn-lt"/>
                <a:cs typeface="Arial" panose="020B0604020202020204" pitchFamily="34" charset="0"/>
              </a:rPr>
              <a:t>činnosťami smerujúcimi k akceptácii </a:t>
            </a:r>
            <a:r>
              <a:rPr lang="sk-SK" sz="2000" dirty="0">
                <a:latin typeface="+mn-lt"/>
                <a:cs typeface="Arial" panose="020B0604020202020204" pitchFamily="34" charset="0"/>
              </a:rPr>
              <a:t>sociálnych a kultúrnych noriem majoritnej spoločnosti, </a:t>
            </a:r>
            <a:endParaRPr lang="sk-SK" sz="2000" dirty="0" smtClean="0">
              <a:latin typeface="+mn-lt"/>
              <a:cs typeface="Arial" panose="020B0604020202020204" pitchFamily="34" charset="0"/>
            </a:endParaRPr>
          </a:p>
          <a:p>
            <a:pPr marL="342900" indent="-34290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>
                <a:latin typeface="+mn-lt"/>
                <a:cs typeface="Arial" panose="020B0604020202020204" pitchFamily="34" charset="0"/>
              </a:rPr>
              <a:t>a</a:t>
            </a:r>
            <a:r>
              <a:rPr lang="sk-SK" sz="2000" dirty="0" smtClean="0">
                <a:latin typeface="+mn-lt"/>
                <a:cs typeface="Arial" panose="020B0604020202020204" pitchFamily="34" charset="0"/>
              </a:rPr>
              <a:t>ktivít zameraných na elimináciu </a:t>
            </a:r>
            <a:r>
              <a:rPr lang="sk-SK" sz="2000" dirty="0">
                <a:latin typeface="+mn-lt"/>
                <a:cs typeface="Arial" panose="020B0604020202020204" pitchFamily="34" charset="0"/>
              </a:rPr>
              <a:t>sociálno-patologických javov.</a:t>
            </a: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k-SK" sz="20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957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Skupina 4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16390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1" name="Picture 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2" name="Obrázok 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BlokTextu 10"/>
          <p:cNvSpPr txBox="1"/>
          <p:nvPr/>
        </p:nvSpPr>
        <p:spPr>
          <a:xfrm>
            <a:off x="827088" y="1484313"/>
            <a:ext cx="7489825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k-SK" sz="2800" b="1" dirty="0">
                <a:latin typeface="+mn-lt"/>
                <a:cs typeface="Arial" panose="020B0604020202020204" pitchFamily="34" charset="0"/>
              </a:rPr>
              <a:t>Aktivity NP TSP v obciach</a:t>
            </a:r>
          </a:p>
        </p:txBody>
      </p:sp>
      <p:sp>
        <p:nvSpPr>
          <p:cNvPr id="2" name="Obdĺžnik 1"/>
          <p:cNvSpPr/>
          <p:nvPr/>
        </p:nvSpPr>
        <p:spPr>
          <a:xfrm>
            <a:off x="631825" y="2043113"/>
            <a:ext cx="7489825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  <a:tabLst>
                <a:tab pos="457200" algn="l"/>
              </a:tabLst>
              <a:defRPr/>
            </a:pPr>
            <a:r>
              <a:rPr lang="sk-S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Ciele </a:t>
            </a:r>
            <a:r>
              <a:rPr lang="sk-SK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projektu boli napĺňané </a:t>
            </a:r>
            <a:r>
              <a:rPr lang="sk-S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prostredníctvom nasledujúcich aktivít: 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sk-SK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Financovanie výkonu TSP v obciach prostredníctvom jednotkovej ceny,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sk-SK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Jednotné </a:t>
            </a:r>
            <a:r>
              <a:rPr lang="sk-S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metodické vedenie, koordinácia aktivít </a:t>
            </a:r>
            <a:r>
              <a:rPr lang="sk-SK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prostredníctvom hlavných koordinátorov a siete 22 regionálnych koordinátorov,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sk-SK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Štandardizácia TSP – tvorba nových štandardov TSP,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sk-SK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Sieťovanie </a:t>
            </a:r>
            <a:r>
              <a:rPr lang="sk-S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TSP a </a:t>
            </a:r>
            <a:r>
              <a:rPr lang="sk-SK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ATSP,</a:t>
            </a:r>
            <a:endParaRPr lang="sk-SK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sk-SK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sk-SK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valuácia</a:t>
            </a:r>
            <a:r>
              <a:rPr lang="sk-SK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dopadu TSP.</a:t>
            </a:r>
            <a:endParaRPr lang="sk-SK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k-SK" sz="2000" dirty="0">
              <a:latin typeface="+mn-lt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806450" y="1412875"/>
            <a:ext cx="7775575" cy="3994150"/>
          </a:xfrm>
        </p:spPr>
        <p:txBody>
          <a:bodyPr rtlCol="0" anchor="t">
            <a:norm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800" b="1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Počet obcí zapojených do NP TSP</a:t>
            </a:r>
            <a:r>
              <a:rPr lang="pl-PL" sz="1800" b="1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1800" b="1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endParaRPr lang="pl-PL" sz="1800" b="1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Graf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4591210"/>
              </p:ext>
            </p:extLst>
          </p:nvPr>
        </p:nvGraphicFramePr>
        <p:xfrm>
          <a:off x="806872" y="1772816"/>
          <a:ext cx="7156028" cy="3445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1749" name="Skupina 5"/>
          <p:cNvGrpSpPr>
            <a:grpSpLocks/>
          </p:cNvGrpSpPr>
          <p:nvPr/>
        </p:nvGrpSpPr>
        <p:grpSpPr bwMode="auto">
          <a:xfrm>
            <a:off x="2036763" y="211138"/>
            <a:ext cx="5070475" cy="952500"/>
            <a:chOff x="2165350" y="4652963"/>
            <a:chExt cx="5070475" cy="952500"/>
          </a:xfrm>
        </p:grpSpPr>
        <p:pic>
          <p:nvPicPr>
            <p:cNvPr id="31750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51" name="Picture 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52" name="Obrázok 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685800" y="1484313"/>
            <a:ext cx="7772400" cy="3889375"/>
          </a:xfrm>
        </p:spPr>
        <p:txBody>
          <a:bodyPr rtlCol="0" anchor="t">
            <a:norm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sk-SK" sz="28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US" sz="2800" b="1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očet</a:t>
            </a:r>
            <a:r>
              <a:rPr lang="en-US" sz="28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TSP/ATSP</a:t>
            </a:r>
            <a:endParaRPr lang="en-US" sz="2800" b="1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3796" name="Graf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75444"/>
              </p:ext>
            </p:extLst>
          </p:nvPr>
        </p:nvGraphicFramePr>
        <p:xfrm>
          <a:off x="468313" y="2133600"/>
          <a:ext cx="8137525" cy="337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2" name="Pracovný hárok" r:id="rId5" imgW="8214468" imgH="3337560" progId="Excel.Sheet.8">
                  <p:embed/>
                </p:oleObj>
              </mc:Choice>
              <mc:Fallback>
                <p:oleObj name="Pracovný hárok" r:id="rId5" imgW="8214468" imgH="3337560" progId="Excel.Sheet.8">
                  <p:embed/>
                  <p:pic>
                    <p:nvPicPr>
                      <p:cNvPr id="0" name="Picture 2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lum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133600"/>
                        <a:ext cx="8137525" cy="3375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797" name="Skupina 5"/>
          <p:cNvGrpSpPr>
            <a:grpSpLocks/>
          </p:cNvGrpSpPr>
          <p:nvPr/>
        </p:nvGrpSpPr>
        <p:grpSpPr bwMode="auto">
          <a:xfrm>
            <a:off x="2030413" y="295275"/>
            <a:ext cx="5070475" cy="952500"/>
            <a:chOff x="2165350" y="4652963"/>
            <a:chExt cx="5070475" cy="952500"/>
          </a:xfrm>
        </p:grpSpPr>
        <p:pic>
          <p:nvPicPr>
            <p:cNvPr id="33798" name="Picture 1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175" y="4652963"/>
              <a:ext cx="876300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1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68863"/>
              <a:ext cx="2232025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0" name="Obrázok 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350" y="4910138"/>
              <a:ext cx="18415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Metro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5361</TotalTime>
  <Words>1046</Words>
  <Application>Microsoft Office PowerPoint</Application>
  <PresentationFormat>Prezentácia na obrazovke (4:3)</PresentationFormat>
  <Paragraphs>260</Paragraphs>
  <Slides>19</Slides>
  <Notes>15</Notes>
  <HiddenSlides>2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7" baseType="lpstr">
      <vt:lpstr>Arial</vt:lpstr>
      <vt:lpstr>Calibri</vt:lpstr>
      <vt:lpstr>Times New Roman</vt:lpstr>
      <vt:lpstr>Verdana</vt:lpstr>
      <vt:lpstr>Wingdings 2</vt:lpstr>
      <vt:lpstr>Motív Office</vt:lpstr>
      <vt:lpstr>Aspekt</vt:lpstr>
      <vt:lpstr>Pracovný hárok</vt:lpstr>
      <vt:lpstr>        </vt:lpstr>
      <vt:lpstr>Prezentácia programu PowerPoint</vt:lpstr>
      <vt:lpstr>Merateľné ukazovatele NP TSP</vt:lpstr>
      <vt:lpstr>Čerpanie finančných prostriedkov NP TSP</vt:lpstr>
      <vt:lpstr>Prezentácia programu PowerPoint</vt:lpstr>
      <vt:lpstr>Prezentácia programu PowerPoint</vt:lpstr>
      <vt:lpstr>Prezentácia programu PowerPoint</vt:lpstr>
      <vt:lpstr>Počet obcí zapojených do NP TSP </vt:lpstr>
      <vt:lpstr>Počet TSP/ATSP</vt:lpstr>
      <vt:lpstr>Počet klientov v NP TSP</vt:lpstr>
      <vt:lpstr>Pokrytie obcí zo strany NP TSP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Fond socialneho rozvoja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Národný projekt  Terénna sociálna práca v obciach</dc:title>
  <dc:creator>fukas</dc:creator>
  <cp:lastModifiedBy>Pavol Jablonický</cp:lastModifiedBy>
  <cp:revision>139</cp:revision>
  <cp:lastPrinted>2013-11-08T13:42:41Z</cp:lastPrinted>
  <dcterms:created xsi:type="dcterms:W3CDTF">2012-03-09T14:44:37Z</dcterms:created>
  <dcterms:modified xsi:type="dcterms:W3CDTF">2015-11-25T14:34:10Z</dcterms:modified>
</cp:coreProperties>
</file>