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73" r:id="rId2"/>
    <p:sldId id="259" r:id="rId3"/>
    <p:sldId id="275" r:id="rId4"/>
    <p:sldId id="262" r:id="rId5"/>
    <p:sldId id="264" r:id="rId6"/>
    <p:sldId id="274" r:id="rId7"/>
    <p:sldId id="268" r:id="rId8"/>
    <p:sldId id="265" r:id="rId9"/>
    <p:sldId id="269" r:id="rId10"/>
    <p:sldId id="271" r:id="rId11"/>
    <p:sldId id="272" r:id="rId12"/>
    <p:sldId id="261" r:id="rId13"/>
    <p:sldId id="258" r:id="rId14"/>
    <p:sldId id="257" r:id="rId15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32447-A3F4-4A09-A5A2-04F7B4D2792B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87971-10D8-4E0D-AD90-C35E588A8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1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727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4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2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4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7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5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6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3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4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8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64BACD-F8F9-4D33-A670-EDC6E3D46339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919975-7AB5-4527-8CC1-C8D37985483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5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3957852"/>
          </a:xfrm>
        </p:spPr>
        <p:txBody>
          <a:bodyPr>
            <a:no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sk-SK" sz="54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Evaluácia projektov </a:t>
            </a:r>
            <a:r>
              <a:rPr lang="sk-SK" sz="5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sk-SK" sz="5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sk-SK" sz="5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terénnej </a:t>
            </a:r>
            <a:r>
              <a:rPr lang="sk-SK" sz="54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sociálnej </a:t>
            </a:r>
            <a:r>
              <a:rPr lang="sk-SK" sz="5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práce</a:t>
            </a:r>
            <a:r>
              <a:rPr lang="en-GB" sz="4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GB" sz="44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GB" sz="36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 p</a:t>
            </a:r>
            <a:r>
              <a:rPr lang="sk-SK" sz="36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</a:t>
            </a:r>
            <a:r>
              <a:rPr lang="en-GB" sz="360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ogramovom</a:t>
            </a:r>
            <a:r>
              <a:rPr lang="en-GB" sz="36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GB" sz="360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obdob</a:t>
            </a:r>
            <a:r>
              <a:rPr lang="sk-SK" sz="360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í 2007-2014</a:t>
            </a:r>
            <a:r>
              <a:rPr lang="en-GB" sz="36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GB" sz="36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GB" sz="44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GB" sz="4400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sz="3600" spc="-50" dirty="0" smtClean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endParaRPr lang="sk-SK" sz="3600" spc="-50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ctr"/>
            <a:endParaRPr lang="sk-SK" sz="2400" spc="-50" dirty="0" smtClean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ctr"/>
            <a:endParaRPr lang="sk-SK" sz="2400" spc="-50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ctr"/>
            <a:endParaRPr lang="sk-SK" sz="2400" spc="-50" dirty="0" smtClean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en-GB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Daniel </a:t>
            </a:r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Škobla</a:t>
            </a:r>
            <a:r>
              <a:rPr lang="sk-SK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, IVPR</a:t>
            </a:r>
          </a:p>
          <a:p>
            <a:pPr algn="ctr"/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Jan</a:t>
            </a:r>
            <a:r>
              <a:rPr lang="sk-SK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Grill</a:t>
            </a:r>
            <a:r>
              <a:rPr lang="sk-SK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, Manchester </a:t>
            </a:r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Univer</a:t>
            </a:r>
            <a:r>
              <a:rPr lang="en-GB" sz="2400" spc="-5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s</a:t>
            </a:r>
            <a:r>
              <a:rPr lang="sk-SK" sz="2400" spc="-5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ity</a:t>
            </a:r>
            <a:endParaRPr lang="sk-SK" sz="2400" spc="-50" dirty="0" smtClean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Jakob</a:t>
            </a:r>
            <a:r>
              <a:rPr lang="sk-SK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sk-SK" sz="2400" spc="-50" dirty="0" err="1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Hurrle</a:t>
            </a:r>
            <a:r>
              <a:rPr lang="sk-SK" sz="24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, UK Praha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72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6979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Výkon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Tsp 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23582"/>
            <a:ext cx="10058400" cy="65099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1800" dirty="0" smtClean="0"/>
              <a:t>Výkon Tsp bol rôzny: v dôsledku i) štrukturálnych okolností (napr. ekonomická situácia obce a regiónu, veľkosť MRK, atď.), ii) postojov vedenia obce, iii) dispozíciám jednotlivých pracovníkov a dynamike pracovných a osobných vzťahov v rámci tímu.</a:t>
            </a:r>
            <a:endParaRPr lang="sk-SK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/>
              <a:t>TSP/ATSP </a:t>
            </a:r>
            <a:r>
              <a:rPr lang="sk-SK" sz="1800" dirty="0"/>
              <a:t>vo vzťahu ku klientom vykonávali širokú škálu </a:t>
            </a:r>
            <a:r>
              <a:rPr lang="sk-SK" sz="1800" dirty="0" smtClean="0"/>
              <a:t>aktivít oblastiach ako </a:t>
            </a:r>
            <a:r>
              <a:rPr lang="sk-SK" sz="1800" dirty="0"/>
              <a:t>je sociálne zabezpečenie, práca a zamestnanie, škola a spolupráca so školou, zdravie, finančné </a:t>
            </a:r>
            <a:r>
              <a:rPr lang="sk-SK" sz="1800" dirty="0" smtClean="0"/>
              <a:t>poradenstvo</a:t>
            </a:r>
            <a:r>
              <a:rPr lang="sk-SK" sz="1800" dirty="0"/>
              <a:t>,</a:t>
            </a:r>
            <a:endParaRPr lang="sk-SK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/>
              <a:t>Stretli sme sa aj </a:t>
            </a:r>
            <a:r>
              <a:rPr lang="sk-SK" sz="1800" dirty="0"/>
              <a:t>s činnosťami, ktoré by sa dali považovať za </a:t>
            </a:r>
            <a:r>
              <a:rPr lang="sk-SK" sz="1800" dirty="0" smtClean="0"/>
              <a:t>atypické: </a:t>
            </a:r>
            <a:r>
              <a:rPr lang="sk-SK" sz="1800" dirty="0"/>
              <a:t>n</a:t>
            </a:r>
            <a:r>
              <a:rPr lang="sk-SK" sz="1800" dirty="0" smtClean="0"/>
              <a:t>a </a:t>
            </a:r>
            <a:r>
              <a:rPr lang="sk-SK" sz="1800" dirty="0"/>
              <a:t>jednej strane to mohli byť nadštandardne komplikované záležitosti (napríklad rôzne právnické úkony), a na druhej strane z hľadiska terénnej </a:t>
            </a:r>
            <a:r>
              <a:rPr lang="sk-SK" sz="1800" dirty="0" smtClean="0"/>
              <a:t>práce </a:t>
            </a:r>
            <a:r>
              <a:rPr lang="sk-SK" sz="1800" dirty="0"/>
              <a:t>irelevantné </a:t>
            </a:r>
            <a:r>
              <a:rPr lang="sk-SK" sz="1800" dirty="0" smtClean="0"/>
              <a:t>činnosti (úkony komunitného charakteru),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/>
              <a:t>V </a:t>
            </a:r>
            <a:r>
              <a:rPr lang="sk-SK" sz="1800" dirty="0"/>
              <a:t>niektorých obciach starostovia považovali TSP/ATSP </a:t>
            </a:r>
            <a:r>
              <a:rPr lang="sk-SK" sz="1800" dirty="0" smtClean="0"/>
              <a:t>výhradne za </a:t>
            </a:r>
            <a:r>
              <a:rPr lang="sk-SK" sz="1800" dirty="0" smtClean="0"/>
              <a:t>svojich zamestnancov</a:t>
            </a:r>
            <a:r>
              <a:rPr lang="sk-SK" sz="1800" dirty="0"/>
              <a:t>, a nariaďovali im prácu podľa svojich </a:t>
            </a:r>
            <a:r>
              <a:rPr lang="sk-SK" sz="1800" dirty="0" smtClean="0"/>
              <a:t>predstáv, čo vyplývalo </a:t>
            </a:r>
            <a:r>
              <a:rPr lang="sk-SK" sz="1800" dirty="0"/>
              <a:t>z nejasných predstáv o tom, čo tvorí náplň Tsp. </a:t>
            </a:r>
            <a:r>
              <a:rPr lang="sk-SK" sz="1800" dirty="0" smtClean="0"/>
              <a:t>(Vykonávanie </a:t>
            </a:r>
            <a:r>
              <a:rPr lang="sk-SK" sz="1800" dirty="0"/>
              <a:t>takýchto prác </a:t>
            </a:r>
            <a:r>
              <a:rPr lang="sk-SK" sz="1800" dirty="0" smtClean="0"/>
              <a:t>môže TSP postaviť </a:t>
            </a:r>
            <a:r>
              <a:rPr lang="sk-SK" sz="1800" dirty="0"/>
              <a:t>do polohy „predĺženej ruky“ obce </a:t>
            </a:r>
            <a:r>
              <a:rPr lang="sk-SK" sz="1800" dirty="0" smtClean="0"/>
              <a:t>a</a:t>
            </a:r>
            <a:r>
              <a:rPr lang="sk-SK" sz="1800" dirty="0"/>
              <a:t> postupne negatívne vplývať na dôveru </a:t>
            </a:r>
            <a:r>
              <a:rPr lang="sk-SK" sz="1800" dirty="0" smtClean="0"/>
              <a:t>klientov),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/>
              <a:t>Deľba práce v tímoch však zvyčajne neprebiehala pozdĺž deliacej línie TSP/ATSP. Napriek tomu, že väčšinou TSP mali väčšie a dlhodobejšie skúsenosti ako ATSP, to ako sa práca v tíme delila je podmienené konkrétnou situáciou v obci, dispozíciami, skúsenosťami a odbornými kapacitami jednotlivých </a:t>
            </a:r>
            <a:r>
              <a:rPr lang="sk-SK" sz="1800" dirty="0" smtClean="0"/>
              <a:t>pracovníkov</a:t>
            </a:r>
            <a:r>
              <a:rPr lang="sk-SK" sz="1800" dirty="0"/>
              <a:t>,</a:t>
            </a:r>
            <a:endParaRPr lang="sk-SK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/>
              <a:t>Výkon </a:t>
            </a:r>
            <a:r>
              <a:rPr lang="sk-SK" sz="1800" dirty="0" smtClean="0"/>
              <a:t>Tsp </a:t>
            </a:r>
            <a:r>
              <a:rPr lang="sk-SK" sz="1800" dirty="0" smtClean="0"/>
              <a:t>do veľkej miery ovplyvňujú mocenské hierarchie </a:t>
            </a:r>
            <a:r>
              <a:rPr lang="sk-SK" sz="1800" dirty="0"/>
              <a:t>v obci (vzťah starostu voči Tsp </a:t>
            </a:r>
            <a:r>
              <a:rPr lang="sk-SK" sz="1800" dirty="0" smtClean="0"/>
              <a:t>tímu). Napriek tomu, terénny </a:t>
            </a:r>
            <a:r>
              <a:rPr lang="sk-SK" sz="1800" dirty="0"/>
              <a:t>sociálni pracovníci majú relatívne vysoký stupeň autonómie aby vytvorili efektívny </a:t>
            </a:r>
            <a:r>
              <a:rPr lang="sk-SK" sz="1800" dirty="0" smtClean="0"/>
              <a:t>pracovný, v </a:t>
            </a:r>
            <a:r>
              <a:rPr lang="sk-SK" sz="1800" dirty="0"/>
              <a:t>ktorom by sa všetci členovia cítili rovnako ocenení a uznaní.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595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Výkon Tsp 2 (niektoré problémy)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8553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Materiálne vybavenie: </a:t>
            </a:r>
            <a:r>
              <a:rPr lang="en-GB" dirty="0" err="1" smtClean="0"/>
              <a:t>i</a:t>
            </a:r>
            <a:r>
              <a:rPr lang="en-GB" dirty="0" smtClean="0"/>
              <a:t>) u</a:t>
            </a:r>
            <a:r>
              <a:rPr lang="sk-SK" dirty="0" err="1" smtClean="0"/>
              <a:t>miestnenie</a:t>
            </a:r>
            <a:r>
              <a:rPr lang="sk-SK" dirty="0" smtClean="0"/>
              <a:t> a vybavenie kancelárií – </a:t>
            </a:r>
            <a:r>
              <a:rPr lang="en-GB" dirty="0" smtClean="0"/>
              <a:t>(t</a:t>
            </a:r>
            <a:r>
              <a:rPr lang="sk-SK" dirty="0" err="1" smtClean="0"/>
              <a:t>úto</a:t>
            </a:r>
            <a:r>
              <a:rPr lang="sk-SK" dirty="0" smtClean="0"/>
              <a:t> </a:t>
            </a:r>
            <a:r>
              <a:rPr lang="sk-SK" dirty="0"/>
              <a:t>otázku nediferencuje to, či sa jedná o </a:t>
            </a:r>
            <a:r>
              <a:rPr lang="sk-SK" dirty="0" smtClean="0"/>
              <a:t>DOP</a:t>
            </a:r>
            <a:r>
              <a:rPr lang="en-GB" dirty="0" smtClean="0"/>
              <a:t>/</a:t>
            </a:r>
            <a:r>
              <a:rPr lang="sk-SK" dirty="0" smtClean="0"/>
              <a:t>NP </a:t>
            </a:r>
            <a:r>
              <a:rPr lang="sk-SK" dirty="0"/>
              <a:t>alebo </a:t>
            </a:r>
            <a:r>
              <a:rPr lang="sk-SK" dirty="0" smtClean="0"/>
              <a:t>obec</a:t>
            </a:r>
            <a:r>
              <a:rPr lang="en-GB" dirty="0"/>
              <a:t>/</a:t>
            </a:r>
            <a:r>
              <a:rPr lang="sk-SK" dirty="0" smtClean="0"/>
              <a:t>mesto)</a:t>
            </a:r>
            <a:r>
              <a:rPr lang="en-GB" dirty="0" smtClean="0"/>
              <a:t>, ii) </a:t>
            </a:r>
            <a:r>
              <a:rPr lang="sk-SK" dirty="0"/>
              <a:t>nedostatočná bezpečnosť pri práci (napr. očkovanie, pracovné odevy atď</a:t>
            </a:r>
            <a:r>
              <a:rPr lang="sk-SK" dirty="0" smtClean="0"/>
              <a:t>.),</a:t>
            </a: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dirty="0" err="1" smtClean="0"/>
              <a:t>Nedostato</a:t>
            </a:r>
            <a:r>
              <a:rPr lang="en-GB" dirty="0" smtClean="0"/>
              <a:t>k </a:t>
            </a:r>
            <a:r>
              <a:rPr lang="sk-SK" dirty="0" smtClean="0"/>
              <a:t>pros</a:t>
            </a:r>
            <a:r>
              <a:rPr lang="en-GB" dirty="0" err="1" smtClean="0"/>
              <a:t>triedkov</a:t>
            </a:r>
            <a:r>
              <a:rPr lang="sk-SK" dirty="0" smtClean="0"/>
              <a:t> na cestovné a  telefóny</a:t>
            </a:r>
            <a:r>
              <a:rPr lang="en-GB" dirty="0" smtClean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Duálny charakter zamestnávateľa (obec a agentúra)</a:t>
            </a:r>
            <a:r>
              <a:rPr lang="sk-SK" dirty="0"/>
              <a:t> </a:t>
            </a:r>
            <a:r>
              <a:rPr lang="sk-SK" dirty="0" smtClean="0"/>
              <a:t>sa prejav</a:t>
            </a:r>
            <a:r>
              <a:rPr lang="en-GB" dirty="0" err="1" smtClean="0"/>
              <a:t>uje</a:t>
            </a:r>
            <a:r>
              <a:rPr lang="en-GB" dirty="0" smtClean="0"/>
              <a:t> </a:t>
            </a:r>
            <a:r>
              <a:rPr lang="en-GB" dirty="0" err="1" smtClean="0"/>
              <a:t>viacer</a:t>
            </a:r>
            <a:r>
              <a:rPr lang="sk-SK" dirty="0" err="1" smtClean="0"/>
              <a:t>ými</a:t>
            </a:r>
            <a:r>
              <a:rPr lang="sk-SK" dirty="0" smtClean="0"/>
              <a:t> spôsobmi: i) príkazy z obce v nesúlade so štandardmi Tsp, ii) nedostatočným uznaním Tsp, iii) aj nedodatočnými zamestnaneckými istotami,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Nedostatok supervízie a školení (napriek tomu, že NP urobil významný krok </a:t>
            </a:r>
            <a:r>
              <a:rPr lang="sk-SK" dirty="0" smtClean="0"/>
              <a:t>zavedením </a:t>
            </a:r>
            <a:r>
              <a:rPr lang="sk-SK" dirty="0"/>
              <a:t>RK</a:t>
            </a:r>
            <a:r>
              <a:rPr lang="sk-SK" dirty="0" smtClean="0"/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Nedostatok času na prevenciu a systematickejšiu prácu s klientom v dôsledku nedostatku personálu („Iba hasíme požiar“ verzus proaktívny prístup ku klientovi),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Neistoty, ktoré sa spájajú s projektovým cyklom, a neplynulé prechody medzi projektami,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Pociťovaný nedostatok </a:t>
            </a:r>
            <a:r>
              <a:rPr lang="sk-SK" dirty="0"/>
              <a:t>spoločenského uznania (od klientov, obce a iných inštitúcii</a:t>
            </a:r>
            <a:r>
              <a:rPr lang="sk-SK" dirty="0" smtClean="0"/>
              <a:t>), ktorý ovplyvňuje spokojnosť zamestnancov a tým pádom kvalitu výkonu práce.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567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Závery 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128" y="1737360"/>
            <a:ext cx="10078870" cy="54686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 smtClean="0"/>
              <a:t>Tsp </a:t>
            </a:r>
            <a:r>
              <a:rPr lang="sk-SK" sz="3000" dirty="0"/>
              <a:t>projekty </a:t>
            </a:r>
            <a:r>
              <a:rPr lang="sk-SK" sz="3000" dirty="0" smtClean="0"/>
              <a:t>boli </a:t>
            </a:r>
            <a:r>
              <a:rPr lang="sk-SK" sz="3000" dirty="0"/>
              <a:t>cielené do lokalít, kde </a:t>
            </a:r>
            <a:r>
              <a:rPr lang="sk-SK" sz="3000" dirty="0" smtClean="0"/>
              <a:t>cieľové skupiny majú </a:t>
            </a:r>
            <a:r>
              <a:rPr lang="sk-SK" sz="3000" dirty="0"/>
              <a:t>horšie životné </a:t>
            </a:r>
            <a:r>
              <a:rPr lang="sk-SK" sz="3000" dirty="0" smtClean="0"/>
              <a:t>podmienky, a kde je takáto pomoc najpotrebnejšia,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 smtClean="0"/>
              <a:t>Na druhej strane, existujú regióny a lokality, ktorých obyvatelia </a:t>
            </a:r>
            <a:r>
              <a:rPr lang="sk-SK" sz="3000" dirty="0"/>
              <a:t>majú problémy, ktoré by mohli byť riešené prostredníctvom terénnej sociálnej práce, </a:t>
            </a:r>
            <a:r>
              <a:rPr lang="sk-SK" sz="3000" dirty="0" smtClean="0"/>
              <a:t>ale</a:t>
            </a:r>
            <a:r>
              <a:rPr lang="sk-SK" sz="3000" dirty="0"/>
              <a:t> kde projekty Tsp </a:t>
            </a:r>
            <a:r>
              <a:rPr lang="sk-SK" sz="3000" dirty="0" smtClean="0"/>
              <a:t>neprebiehali,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 smtClean="0"/>
              <a:t>Preto by bolo možné </a:t>
            </a:r>
            <a:r>
              <a:rPr lang="sk-SK" sz="3000" dirty="0"/>
              <a:t>zabezpečiť cielenie projektov Tsp práve do týchto </a:t>
            </a:r>
            <a:r>
              <a:rPr lang="sk-SK" sz="3000" dirty="0" smtClean="0"/>
              <a:t>lokalít - Tsp </a:t>
            </a:r>
            <a:r>
              <a:rPr lang="sk-SK" sz="3000" dirty="0"/>
              <a:t>by mohla byť priamo v týchto regiónoch propagovaná informačnými seminármi s pozvánkami pre starostov, a návštevou </a:t>
            </a:r>
            <a:r>
              <a:rPr lang="sk-SK" sz="3000" dirty="0" smtClean="0"/>
              <a:t>obcí,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3000" dirty="0" smtClean="0"/>
              <a:t>V </a:t>
            </a:r>
            <a:r>
              <a:rPr lang="sk-SK" sz="3000" dirty="0"/>
              <a:t>tých obciach a mestách, kde Tsp prebiehala, je nanajvýš dôležité, zabezpečiť kontinuitu projektov - v opačnom prípade existuje riziko, že sa vytratí to, čo sa v obciach podarilo vybudovať. 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3000" dirty="0" smtClean="0"/>
          </a:p>
          <a:p>
            <a:pPr>
              <a:buFont typeface="Arial" panose="020B0604020202020204" pitchFamily="34" charset="0"/>
              <a:buChar char="•"/>
            </a:pPr>
            <a:endParaRPr lang="sk-SK" sz="30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3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0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5594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Závery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617"/>
            <a:ext cx="10515600" cy="498143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NP výrazne znižuje administratívnu náročnosť a zabezpečuje metodologickú koordináciu a supervíziu (v porovnaní s DOP),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Je potrebné zvážiť ďalšie nároky</a:t>
            </a:r>
            <a:r>
              <a:rPr lang="sk-SK" dirty="0"/>
              <a:t> na spolufinancovanie zo strany </a:t>
            </a:r>
            <a:r>
              <a:rPr lang="sk-SK" dirty="0" smtClean="0"/>
              <a:t>obcí – obmedzené </a:t>
            </a:r>
            <a:r>
              <a:rPr lang="sk-SK" dirty="0"/>
              <a:t>rozpočty menších vidieckych </a:t>
            </a:r>
            <a:r>
              <a:rPr lang="sk-SK" dirty="0" smtClean="0"/>
              <a:t>obcí</a:t>
            </a:r>
            <a:r>
              <a:rPr lang="sk-SK" dirty="0"/>
              <a:t>, kde je v dôsledku pretrvávajúcej </a:t>
            </a:r>
            <a:r>
              <a:rPr lang="sk-SK" dirty="0" smtClean="0"/>
              <a:t>chudoby obyvateľstva </a:t>
            </a:r>
            <a:r>
              <a:rPr lang="sk-SK" dirty="0"/>
              <a:t>veľká potrebnosť sociálnej práce, môžu byť </a:t>
            </a:r>
            <a:r>
              <a:rPr lang="sk-SK" dirty="0" smtClean="0"/>
              <a:t>bariérou pre implementáciu Tsp,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Je potrebné dôsledne požadovať zo strany obcí materiálnu podporu podľa uzavretých zmlúv (vybavenie kancelárii, dodržiavanie štandardov a zákonníku práce, atď.),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/>
              <a:t>Je </a:t>
            </a:r>
            <a:r>
              <a:rPr lang="sk-SK" dirty="0" smtClean="0"/>
              <a:t>potrebné </a:t>
            </a:r>
            <a:r>
              <a:rPr lang="sk-SK" dirty="0"/>
              <a:t>pokračovať v profesionalizácii programu Tsp v zmysle </a:t>
            </a:r>
            <a:r>
              <a:rPr lang="sk-SK" dirty="0" smtClean="0"/>
              <a:t>vypracovania nových podrobných </a:t>
            </a:r>
            <a:r>
              <a:rPr lang="sk-SK" dirty="0"/>
              <a:t>a komplexných štandardov výkonu práce, zabezpečenia </a:t>
            </a:r>
            <a:r>
              <a:rPr lang="sk-SK" dirty="0" smtClean="0"/>
              <a:t>štandardných </a:t>
            </a:r>
            <a:r>
              <a:rPr lang="sk-SK" dirty="0"/>
              <a:t>pracovných a sociálnych </a:t>
            </a:r>
            <a:r>
              <a:rPr lang="sk-SK" dirty="0" smtClean="0"/>
              <a:t>podmienok, </a:t>
            </a:r>
            <a:r>
              <a:rPr lang="sk-SK" dirty="0"/>
              <a:t>a zabezpečenia podporných aktivít (školení a supervízie</a:t>
            </a:r>
            <a:r>
              <a:rPr lang="sk-SK" dirty="0" smtClean="0"/>
              <a:t>) pre pracovníkov,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Je potrebné pôsobiť na spoločenské uznanie pracovníkov Tsp, v tomto môžu urobiť veľa obce, ale na celospoločenskej úrovni aj agentúra (mediálne pokrytie, pozitívny obraz, komunikácia s inými inštitúciami, atď.),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/>
              <a:t>V budúcnosti bude nevyhnutné silnejšie koordinovať výkon Tsp </a:t>
            </a:r>
            <a:r>
              <a:rPr lang="sk-SK" dirty="0"/>
              <a:t>tak horizontálne (medzi jednotlivými </a:t>
            </a:r>
            <a:r>
              <a:rPr lang="sk-SK" dirty="0" smtClean="0"/>
              <a:t>typmi </a:t>
            </a:r>
            <a:r>
              <a:rPr lang="sk-SK" dirty="0"/>
              <a:t>Tsp programov), ako aj </a:t>
            </a:r>
            <a:r>
              <a:rPr lang="sk-SK" dirty="0" smtClean="0"/>
              <a:t>vertikálne (v rámci NP - supervízia).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0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Závery 3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258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800" dirty="0"/>
              <a:t>N</a:t>
            </a:r>
            <a:r>
              <a:rPr lang="sk-SK" sz="2800" dirty="0" smtClean="0"/>
              <a:t>apriek </a:t>
            </a:r>
            <a:r>
              <a:rPr lang="sk-SK" sz="2800" dirty="0"/>
              <a:t>niektorým administratívnym a inštitucionálnym nedostatkom </a:t>
            </a:r>
            <a:r>
              <a:rPr lang="sk-SK" sz="2800" dirty="0" smtClean="0"/>
              <a:t>a problémom </a:t>
            </a:r>
            <a:r>
              <a:rPr lang="sk-SK" sz="2800" dirty="0"/>
              <a:t>pri samotnom výkone Tsp v praxi, patrili projekty Tsp v programovom období 2007-2013 k jedným z najzmysluplnejších </a:t>
            </a:r>
            <a:r>
              <a:rPr lang="sk-SK" sz="2800" dirty="0" smtClean="0"/>
              <a:t>aktivít </a:t>
            </a:r>
            <a:r>
              <a:rPr lang="sk-SK" sz="2800" dirty="0"/>
              <a:t>financovaných z fondov </a:t>
            </a:r>
            <a:r>
              <a:rPr lang="sk-SK" sz="2800" dirty="0" smtClean="0"/>
              <a:t>EÚ</a:t>
            </a:r>
            <a:r>
              <a:rPr lang="en-GB" sz="2800" dirty="0" smtClean="0"/>
              <a:t> v </a:t>
            </a:r>
            <a:r>
              <a:rPr lang="en-GB" sz="2800" dirty="0" err="1" smtClean="0"/>
              <a:t>oblasti</a:t>
            </a:r>
            <a:r>
              <a:rPr lang="en-GB" sz="2800" dirty="0" smtClean="0"/>
              <a:t> </a:t>
            </a:r>
            <a:r>
              <a:rPr lang="en-GB" sz="2800" dirty="0" err="1" smtClean="0"/>
              <a:t>soci</a:t>
            </a:r>
            <a:r>
              <a:rPr lang="sk-SK" sz="2800" dirty="0" err="1" smtClean="0"/>
              <a:t>álnej</a:t>
            </a:r>
            <a:r>
              <a:rPr lang="sk-SK" sz="2800" dirty="0" smtClean="0"/>
              <a:t> inklúzie vylúčených skupín obyvateľstva,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800" dirty="0" smtClean="0"/>
              <a:t>Cielenie projektov Tsp bolo relatívne dobré a Tsp </a:t>
            </a:r>
            <a:r>
              <a:rPr lang="sk-SK" sz="2800" dirty="0"/>
              <a:t>mali priamy dopad na riešenie mnohých životných situácií a problémov </a:t>
            </a:r>
            <a:r>
              <a:rPr lang="sk-SK" sz="2800" dirty="0" smtClean="0"/>
              <a:t>sociálne vylúčených na </a:t>
            </a:r>
            <a:r>
              <a:rPr lang="sk-SK" sz="2800" dirty="0"/>
              <a:t>lokálnej </a:t>
            </a:r>
            <a:r>
              <a:rPr lang="sk-SK" sz="2800" dirty="0" smtClean="0"/>
              <a:t>úrovni,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800" dirty="0" smtClean="0"/>
              <a:t>Tsp projekty úspešne prepájali </a:t>
            </a:r>
            <a:r>
              <a:rPr lang="sk-SK" sz="2800" dirty="0"/>
              <a:t>makro-úroveň </a:t>
            </a:r>
            <a:r>
              <a:rPr lang="sk-SK" sz="2800" dirty="0" smtClean="0"/>
              <a:t>(štrukturálne fondy) </a:t>
            </a:r>
            <a:r>
              <a:rPr lang="sk-SK" sz="2800" dirty="0"/>
              <a:t>a </a:t>
            </a:r>
            <a:r>
              <a:rPr lang="sk-SK" sz="2800" dirty="0" err="1"/>
              <a:t>mikro</a:t>
            </a:r>
            <a:r>
              <a:rPr lang="sk-SK" sz="2800" dirty="0"/>
              <a:t>-úroveň </a:t>
            </a:r>
            <a:r>
              <a:rPr lang="sk-SK" sz="2800" dirty="0" smtClean="0"/>
              <a:t>(podmienky života vo vylúčených lokalitách), </a:t>
            </a:r>
            <a:r>
              <a:rPr lang="sk-SK" sz="2800" dirty="0"/>
              <a:t>prostredníctvom sociálnych služieb </a:t>
            </a:r>
            <a:r>
              <a:rPr lang="sk-SK" sz="2800" dirty="0" smtClean="0"/>
              <a:t>pre najzraniteľnejšie </a:t>
            </a:r>
            <a:r>
              <a:rPr lang="sk-SK" sz="2800" dirty="0"/>
              <a:t>skupiny </a:t>
            </a:r>
            <a:r>
              <a:rPr lang="sk-SK" sz="2800" dirty="0" smtClean="0"/>
              <a:t>obyvateľstva.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04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Evaluácia </a:t>
            </a:r>
            <a:r>
              <a:rPr lang="sk-SK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Tsp: zadanie a metodológia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IA MPSVR SR zadala v októbri 2014 tímu výskumníkov uskutočniť evaluáciu </a:t>
            </a:r>
            <a:r>
              <a:rPr lang="en-GB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projektov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terénnej sociálnej práce (Tsp), ktorá mala za cieľ zhodnotiť výkon Tsp v programovom období 2007-2014</a:t>
            </a: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Evaluácia kombinovala tri typy metodológie: výskum podkladových zdrojov a materiálov (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desk-research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), štatistickú analýzu a terénny výskum (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sk-SK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k-SK" sz="24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sk-SK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k-SK" sz="2400" dirty="0" smtClean="0"/>
              <a:t>Súčasťou evaluácie </a:t>
            </a:r>
            <a:r>
              <a:rPr lang="sk-SK" sz="2400" dirty="0"/>
              <a:t>bola aj príprava, distribúcia a analýza dvoch typov dotazníkov – jeden pre TSP/ATSP a jeden pre RK</a:t>
            </a:r>
            <a:r>
              <a:rPr lang="sk-SK" sz="2400" dirty="0" smtClean="0"/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k-SK" sz="2400" dirty="0" smtClean="0"/>
              <a:t>Do výskumu bolo zahrnutých </a:t>
            </a:r>
            <a:r>
              <a:rPr lang="sk-SK" sz="2400" dirty="0"/>
              <a:t>22 </a:t>
            </a:r>
            <a:r>
              <a:rPr lang="sk-SK" sz="2400" dirty="0" smtClean="0"/>
              <a:t>obcí/miest, kde bola uplatnená metóda etnografického pozorovania a rozhovorov s</a:t>
            </a:r>
            <a:r>
              <a:rPr lang="sk-SK" sz="2400" dirty="0"/>
              <a:t> </a:t>
            </a:r>
            <a:r>
              <a:rPr lang="sk-SK" sz="2400" dirty="0" smtClean="0"/>
              <a:t>rôznymi aktérmi (obec, TSP, klienti, približne 250 rozhovorov).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15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Štruktúra záverečnej správy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dirty="0" smtClean="0"/>
              <a:t>Úvod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 smtClean="0"/>
              <a:t>Metodológia</a:t>
            </a:r>
            <a:r>
              <a:rPr lang="en-GB" dirty="0" smtClean="0"/>
              <a:t> </a:t>
            </a:r>
            <a:r>
              <a:rPr lang="en-GB" dirty="0"/>
              <a:t>pre evaluáciu </a:t>
            </a:r>
            <a:r>
              <a:rPr lang="en-GB" dirty="0" err="1"/>
              <a:t>dopadu</a:t>
            </a:r>
            <a:r>
              <a:rPr lang="en-GB" dirty="0"/>
              <a:t> </a:t>
            </a:r>
            <a:r>
              <a:rPr lang="en-GB" dirty="0" err="1"/>
              <a:t>terénnej</a:t>
            </a:r>
            <a:r>
              <a:rPr lang="en-GB" dirty="0"/>
              <a:t> </a:t>
            </a:r>
            <a:r>
              <a:rPr lang="en-GB" dirty="0" err="1"/>
              <a:t>sociálnej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 (Tsp</a:t>
            </a:r>
            <a:r>
              <a:rPr lang="en-GB" dirty="0" smtClean="0"/>
              <a:t>)</a:t>
            </a: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dirty="0" smtClean="0"/>
              <a:t>Krátka </a:t>
            </a:r>
            <a:r>
              <a:rPr lang="sk-SK" dirty="0"/>
              <a:t>h</a:t>
            </a:r>
            <a:r>
              <a:rPr lang="en-GB" dirty="0" err="1" smtClean="0"/>
              <a:t>ist</a:t>
            </a:r>
            <a:r>
              <a:rPr lang="sk-SK" dirty="0" err="1" smtClean="0"/>
              <a:t>ória</a:t>
            </a:r>
            <a:r>
              <a:rPr lang="sk-SK" dirty="0" smtClean="0"/>
              <a:t> </a:t>
            </a:r>
            <a:r>
              <a:rPr lang="en-GB" dirty="0" err="1" smtClean="0"/>
              <a:t>projekt</a:t>
            </a:r>
            <a:r>
              <a:rPr lang="sk-SK" dirty="0" err="1" smtClean="0"/>
              <a:t>ov</a:t>
            </a:r>
            <a:r>
              <a:rPr lang="en-GB" dirty="0" smtClean="0"/>
              <a:t> </a:t>
            </a:r>
            <a:r>
              <a:rPr lang="en-GB" dirty="0" smtClean="0"/>
              <a:t>Tsp</a:t>
            </a: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/>
              <a:t>Inštitucionálne</a:t>
            </a:r>
            <a:r>
              <a:rPr lang="en-GB" dirty="0"/>
              <a:t> </a:t>
            </a:r>
            <a:r>
              <a:rPr lang="en-GB" dirty="0" err="1"/>
              <a:t>zabezpečenie</a:t>
            </a:r>
            <a:r>
              <a:rPr lang="en-GB" dirty="0"/>
              <a:t> Tsp a </a:t>
            </a:r>
            <a:r>
              <a:rPr lang="en-GB" dirty="0" err="1"/>
              <a:t>procesy</a:t>
            </a:r>
            <a:r>
              <a:rPr lang="en-GB" dirty="0"/>
              <a:t> </a:t>
            </a:r>
            <a:r>
              <a:rPr lang="sk-SK" dirty="0" smtClean="0"/>
              <a:t>riadenia </a:t>
            </a:r>
            <a:r>
              <a:rPr lang="en-GB" dirty="0" err="1" smtClean="0"/>
              <a:t>spojené</a:t>
            </a:r>
            <a:r>
              <a:rPr lang="en-GB" dirty="0" smtClean="0"/>
              <a:t> </a:t>
            </a:r>
            <a:r>
              <a:rPr lang="en-GB" dirty="0"/>
              <a:t>s </a:t>
            </a:r>
            <a:r>
              <a:rPr lang="en-GB" dirty="0" smtClean="0"/>
              <a:t>Tsp</a:t>
            </a: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/>
              <a:t>Štatistická</a:t>
            </a:r>
            <a:r>
              <a:rPr lang="en-GB" dirty="0"/>
              <a:t> </a:t>
            </a:r>
            <a:r>
              <a:rPr lang="en-GB" dirty="0" err="1"/>
              <a:t>analýza</a:t>
            </a:r>
            <a:r>
              <a:rPr lang="en-GB" dirty="0"/>
              <a:t> </a:t>
            </a:r>
            <a:r>
              <a:rPr lang="en-GB" dirty="0" err="1"/>
              <a:t>projektov</a:t>
            </a:r>
            <a:r>
              <a:rPr lang="en-GB" dirty="0"/>
              <a:t> </a:t>
            </a:r>
            <a:r>
              <a:rPr lang="en-GB" dirty="0" smtClean="0"/>
              <a:t>Tsp</a:t>
            </a: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 smtClean="0"/>
              <a:t>Typológia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hierarchie</a:t>
            </a:r>
            <a:r>
              <a:rPr lang="en-GB" dirty="0"/>
              <a:t> </a:t>
            </a:r>
            <a:r>
              <a:rPr lang="en-GB" dirty="0" err="1"/>
              <a:t>pracovníkov</a:t>
            </a:r>
            <a:r>
              <a:rPr lang="en-GB" dirty="0"/>
              <a:t> v 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terénnej</a:t>
            </a:r>
            <a:r>
              <a:rPr lang="en-GB" dirty="0"/>
              <a:t> </a:t>
            </a:r>
            <a:r>
              <a:rPr lang="en-GB" dirty="0" err="1"/>
              <a:t>sociálnej</a:t>
            </a:r>
            <a:r>
              <a:rPr lang="en-GB" dirty="0"/>
              <a:t> </a:t>
            </a:r>
            <a:r>
              <a:rPr lang="en-GB" dirty="0" err="1" smtClean="0"/>
              <a:t>prác</a:t>
            </a:r>
            <a:r>
              <a:rPr lang="sk-SK" dirty="0" smtClean="0"/>
              <a:t>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/>
              <a:t>Situovanie</a:t>
            </a:r>
            <a:r>
              <a:rPr lang="en-GB" dirty="0"/>
              <a:t> </a:t>
            </a:r>
            <a:r>
              <a:rPr lang="en-GB" dirty="0" err="1"/>
              <a:t>vzťahov</a:t>
            </a:r>
            <a:r>
              <a:rPr lang="en-GB" dirty="0"/>
              <a:t> a </a:t>
            </a:r>
            <a:r>
              <a:rPr lang="en-GB" dirty="0" err="1"/>
              <a:t>perspektívy</a:t>
            </a:r>
            <a:r>
              <a:rPr lang="en-GB" dirty="0"/>
              <a:t> </a:t>
            </a:r>
            <a:r>
              <a:rPr lang="en-GB" dirty="0" err="1"/>
              <a:t>pracovníkov</a:t>
            </a:r>
            <a:r>
              <a:rPr lang="en-GB" dirty="0"/>
              <a:t> Tsp </a:t>
            </a:r>
            <a:r>
              <a:rPr lang="en-GB" dirty="0" err="1"/>
              <a:t>vo</a:t>
            </a:r>
            <a:r>
              <a:rPr lang="en-GB" dirty="0"/>
              <a:t> </a:t>
            </a:r>
            <a:r>
              <a:rPr lang="en-GB" dirty="0" err="1"/>
              <a:t>vzťahu</a:t>
            </a:r>
            <a:r>
              <a:rPr lang="en-GB" dirty="0"/>
              <a:t> </a:t>
            </a:r>
            <a:r>
              <a:rPr lang="en-GB" dirty="0" err="1"/>
              <a:t>ku</a:t>
            </a:r>
            <a:r>
              <a:rPr lang="en-GB" dirty="0"/>
              <a:t> </a:t>
            </a:r>
            <a:r>
              <a:rPr lang="en-GB" dirty="0" err="1"/>
              <a:t>klientom</a:t>
            </a:r>
            <a:r>
              <a:rPr lang="en-GB" dirty="0"/>
              <a:t> </a:t>
            </a: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/>
              <a:t>Pracovná</a:t>
            </a:r>
            <a:r>
              <a:rPr lang="en-GB" dirty="0"/>
              <a:t> </a:t>
            </a:r>
            <a:r>
              <a:rPr lang="en-GB" dirty="0" err="1"/>
              <a:t>náplň</a:t>
            </a:r>
            <a:r>
              <a:rPr lang="en-GB" dirty="0"/>
              <a:t> TSP/ATSP </a:t>
            </a:r>
            <a:r>
              <a:rPr lang="en-GB" dirty="0" err="1"/>
              <a:t>vo</a:t>
            </a:r>
            <a:r>
              <a:rPr lang="en-GB" dirty="0"/>
              <a:t> </a:t>
            </a:r>
            <a:r>
              <a:rPr lang="en-GB" dirty="0" err="1"/>
              <a:t>vzťahu</a:t>
            </a:r>
            <a:r>
              <a:rPr lang="en-GB" dirty="0"/>
              <a:t> </a:t>
            </a:r>
            <a:r>
              <a:rPr lang="en-GB" dirty="0" err="1"/>
              <a:t>ku</a:t>
            </a:r>
            <a:r>
              <a:rPr lang="en-GB" dirty="0"/>
              <a:t> </a:t>
            </a:r>
            <a:r>
              <a:rPr lang="en-GB" dirty="0" err="1" smtClean="0"/>
              <a:t>klientom</a:t>
            </a: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/>
              <a:t>Kancelárie</a:t>
            </a:r>
            <a:r>
              <a:rPr lang="en-GB" dirty="0"/>
              <a:t> TSP/ATSP, </a:t>
            </a:r>
            <a:r>
              <a:rPr lang="en-GB" dirty="0" err="1"/>
              <a:t>ich</a:t>
            </a:r>
            <a:r>
              <a:rPr lang="en-GB" dirty="0"/>
              <a:t> </a:t>
            </a:r>
            <a:r>
              <a:rPr lang="en-GB" dirty="0" err="1"/>
              <a:t>umiestnenie</a:t>
            </a:r>
            <a:r>
              <a:rPr lang="en-GB" dirty="0"/>
              <a:t> a </a:t>
            </a:r>
            <a:r>
              <a:rPr lang="en-GB" dirty="0" err="1"/>
              <a:t>materiálne</a:t>
            </a:r>
            <a:r>
              <a:rPr lang="en-GB" dirty="0"/>
              <a:t> </a:t>
            </a:r>
            <a:r>
              <a:rPr lang="en-GB" dirty="0" err="1" smtClean="0"/>
              <a:t>vybavenie</a:t>
            </a: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/>
              <a:t>Administratívne</a:t>
            </a:r>
            <a:r>
              <a:rPr lang="en-GB" dirty="0"/>
              <a:t> </a:t>
            </a:r>
            <a:r>
              <a:rPr lang="en-GB" dirty="0" err="1"/>
              <a:t>otázky</a:t>
            </a:r>
            <a:r>
              <a:rPr lang="en-GB" dirty="0"/>
              <a:t> </a:t>
            </a:r>
            <a:r>
              <a:rPr lang="en-GB" dirty="0" err="1"/>
              <a:t>výkonu</a:t>
            </a:r>
            <a:r>
              <a:rPr lang="en-GB" dirty="0"/>
              <a:t> Tsp s </a:t>
            </a:r>
            <a:r>
              <a:rPr lang="en-GB" dirty="0" err="1"/>
              <a:t>pohľadu</a:t>
            </a:r>
            <a:r>
              <a:rPr lang="en-GB" dirty="0"/>
              <a:t> </a:t>
            </a:r>
            <a:r>
              <a:rPr lang="en-GB" dirty="0" err="1"/>
              <a:t>praxe</a:t>
            </a:r>
            <a:r>
              <a:rPr lang="en-GB" dirty="0"/>
              <a:t> (</a:t>
            </a:r>
            <a:r>
              <a:rPr lang="en-GB" dirty="0" smtClean="0"/>
              <a:t>D</a:t>
            </a:r>
            <a:r>
              <a:rPr lang="sk-SK" dirty="0" smtClean="0"/>
              <a:t>OP</a:t>
            </a:r>
            <a:r>
              <a:rPr lang="en-GB" dirty="0" smtClean="0"/>
              <a:t> </a:t>
            </a:r>
            <a:r>
              <a:rPr lang="en-GB" dirty="0" err="1"/>
              <a:t>verzus</a:t>
            </a:r>
            <a:r>
              <a:rPr lang="en-GB" dirty="0"/>
              <a:t> </a:t>
            </a:r>
            <a:r>
              <a:rPr lang="en-GB" dirty="0" smtClean="0"/>
              <a:t>N</a:t>
            </a:r>
            <a:r>
              <a:rPr lang="sk-SK" dirty="0" smtClean="0"/>
              <a:t>P</a:t>
            </a:r>
            <a:r>
              <a:rPr lang="en-GB" dirty="0" smtClean="0"/>
              <a:t>)</a:t>
            </a:r>
            <a:endParaRPr lang="sk-SK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/>
              <a:t>Zápas</a:t>
            </a:r>
            <a:r>
              <a:rPr lang="en-GB" dirty="0"/>
              <a:t> o </a:t>
            </a:r>
            <a:r>
              <a:rPr lang="en-GB" dirty="0" err="1"/>
              <a:t>spoločenské</a:t>
            </a:r>
            <a:r>
              <a:rPr lang="en-GB" dirty="0"/>
              <a:t> </a:t>
            </a:r>
            <a:r>
              <a:rPr lang="en-GB" dirty="0" err="1"/>
              <a:t>uznanie</a:t>
            </a:r>
            <a:r>
              <a:rPr lang="en-GB" dirty="0"/>
              <a:t>: </a:t>
            </a:r>
            <a:r>
              <a:rPr lang="en-GB" dirty="0" err="1"/>
              <a:t>túžba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spoločenskom</a:t>
            </a:r>
            <a:r>
              <a:rPr lang="en-GB" dirty="0"/>
              <a:t> </a:t>
            </a:r>
            <a:r>
              <a:rPr lang="en-GB" dirty="0" err="1"/>
              <a:t>uznaní</a:t>
            </a:r>
            <a:r>
              <a:rPr lang="en-GB" dirty="0"/>
              <a:t>,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nedostatok</a:t>
            </a:r>
            <a:r>
              <a:rPr lang="en-GB" dirty="0"/>
              <a:t> </a:t>
            </a:r>
            <a:endParaRPr lang="sk-SK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 err="1" smtClean="0"/>
              <a:t>Závery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odporúčania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8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2169993"/>
          </a:xfrm>
        </p:spPr>
        <p:txBody>
          <a:bodyPr>
            <a:noAutofit/>
          </a:bodyPr>
          <a:lstStyle/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Obce/mestá zahrnuté do Atlasu rómskych komunít 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b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(tie,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realizované projekty Tsp 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červenou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farbou)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460311"/>
            <a:ext cx="10058400" cy="53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42448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Obce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á, zahrnuté do Atlasu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rómskych komunít, 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aspoň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rómskej populácie žije v segregovaných 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osídleniach </a:t>
            </a:r>
            <a:b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(tie, kde boli realizované projekty Tsp sú červenou farbou)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6263"/>
            <a:ext cx="10058400" cy="50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Obce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dhadovaný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podiel Rómov je vyšší ako 30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</a:t>
            </a:r>
            <a:r>
              <a:rPr lang="sk-SK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iac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50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en-GB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segregovaných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osadách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ktorých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nerealizovali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Tsp. </a:t>
            </a:r>
          </a:p>
        </p:txBody>
      </p:sp>
      <p:pic>
        <p:nvPicPr>
          <p:cNvPr id="4" name="Obrázek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46263"/>
            <a:ext cx="10058400" cy="48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Prerozdelenie zazmluvnených </a:t>
            </a:r>
            <a:r>
              <a:rPr lang="sk-SK" sz="4000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prostriedkov </a:t>
            </a:r>
            <a:r>
              <a:rPr lang="sk-SK" sz="4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4000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rámci</a:t>
            </a:r>
            <a:r>
              <a:rPr lang="en-GB" sz="4000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DOP a NP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(2007-2015)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75507"/>
              </p:ext>
            </p:extLst>
          </p:nvPr>
        </p:nvGraphicFramePr>
        <p:xfrm>
          <a:off x="1097279" y="1737360"/>
          <a:ext cx="4825848" cy="512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616"/>
                <a:gridCol w="1608616"/>
                <a:gridCol w="1608616"/>
              </a:tblGrid>
              <a:tr h="1411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Kraje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Prostriedky </a:t>
                      </a:r>
                      <a:r>
                        <a:rPr lang="en-GB" sz="2000" dirty="0" smtClean="0">
                          <a:effectLst/>
                        </a:rPr>
                        <a:t>DOP </a:t>
                      </a:r>
                      <a:r>
                        <a:rPr lang="sk-SK" sz="2000" dirty="0" smtClean="0">
                          <a:effectLst/>
                        </a:rPr>
                        <a:t>podľa </a:t>
                      </a:r>
                      <a:r>
                        <a:rPr lang="sk-SK" sz="2000" dirty="0">
                          <a:effectLst/>
                        </a:rPr>
                        <a:t>krajov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(€)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Podiel kraja na celkových prostriedkoch (%)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765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Banskobystrický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5 768 730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22,0 %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9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Bratislavský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0,0 %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9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Košický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5 581 540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21,2 %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9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Nitriansky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1 585 328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6,0 %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9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Prešovský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11 858 069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45,1 %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9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Trenčiansky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214 329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0,8 %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9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Trnavský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818 145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3,1 %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9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Žilinský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457 610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1,7 %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9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Celkom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26 283750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100,0%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53968"/>
              </p:ext>
            </p:extLst>
          </p:nvPr>
        </p:nvGraphicFramePr>
        <p:xfrm>
          <a:off x="6100549" y="1737361"/>
          <a:ext cx="4926843" cy="5033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281"/>
                <a:gridCol w="1642281"/>
                <a:gridCol w="1642281"/>
              </a:tblGrid>
              <a:tr h="1391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Kraj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Prostriedky </a:t>
                      </a:r>
                      <a:r>
                        <a:rPr lang="en-GB" sz="2000" dirty="0" smtClean="0">
                          <a:effectLst/>
                        </a:rPr>
                        <a:t> NP </a:t>
                      </a:r>
                      <a:r>
                        <a:rPr lang="sk-SK" sz="2000" dirty="0" smtClean="0">
                          <a:effectLst/>
                        </a:rPr>
                        <a:t>podľa </a:t>
                      </a:r>
                      <a:r>
                        <a:rPr lang="sk-SK" sz="2000" dirty="0">
                          <a:effectLst/>
                        </a:rPr>
                        <a:t>krajov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(€)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Podiel kraja na celkových prostriedkoch (%)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23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Banskobystrický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5 147 273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21,5 %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3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Bratislavský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0,0 %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3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Košický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6 243 390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26,1 %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3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Nitriansky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1 164 935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4,9 %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3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Prešovský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10 469 249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43,8 %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3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Trenčiansky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296 483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1,2 %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3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Trnavský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178 239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0,8 %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3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Žilinský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391 416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1,6 %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3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Celkom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23 890 986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100,0 %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8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Závery zo štatistickej analýzy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Zatiaľ </a:t>
            </a:r>
            <a:r>
              <a:rPr lang="sk-SK" dirty="0"/>
              <a:t>čo projekty boli relatívne úspešné v tom, že boli zacielené do obcí s najzraniteľnejšími komunitami, existujú významné rozdiely medzi </a:t>
            </a:r>
            <a:r>
              <a:rPr lang="sk-SK" dirty="0" smtClean="0"/>
              <a:t>regiónmi, </a:t>
            </a:r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Zdá </a:t>
            </a:r>
            <a:r>
              <a:rPr lang="sk-SK" dirty="0"/>
              <a:t>sa, že silné zastúpenie Prešovského kraja v projektoch Tsp, môže </a:t>
            </a:r>
            <a:r>
              <a:rPr lang="sk-SK" dirty="0" smtClean="0"/>
              <a:t>byť </a:t>
            </a:r>
            <a:r>
              <a:rPr lang="sk-SK" dirty="0"/>
              <a:t>spôsobené históriou programu, ktorý sa postupne rozvíjal z pilotného projektu realizovaného na východnom Slovenskom. </a:t>
            </a:r>
            <a:r>
              <a:rPr lang="sk-SK" dirty="0" smtClean="0"/>
              <a:t>(Mohla </a:t>
            </a:r>
            <a:r>
              <a:rPr lang="sk-SK" dirty="0"/>
              <a:t>sa tu prejaviť určitá závislosť na východiskovej situácii (</a:t>
            </a:r>
            <a:r>
              <a:rPr lang="sk-SK" i="1" dirty="0" err="1"/>
              <a:t>path-dependency</a:t>
            </a:r>
            <a:r>
              <a:rPr lang="sk-SK" dirty="0" smtClean="0"/>
              <a:t>), pretože niektoré výzvy, boli určené pre obce, kde už projekty prebiehali),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Je </a:t>
            </a:r>
            <a:r>
              <a:rPr lang="sk-SK" dirty="0"/>
              <a:t>pravdepodobné, že faktory, ktoré ovplyvňovali zapojenie obcí </a:t>
            </a:r>
            <a:r>
              <a:rPr lang="sk-SK" dirty="0" smtClean="0"/>
              <a:t>boli aj </a:t>
            </a:r>
            <a:r>
              <a:rPr lang="sk-SK" dirty="0"/>
              <a:t>faktory, ako je povedomie o Tsp medzi starostami z rovnakého regiónu, kapacity (personálne a finančné) obcí alebo hlbšie znalosti určitých regiónov zo strany bratislavského </a:t>
            </a:r>
            <a:r>
              <a:rPr lang="sk-SK" dirty="0" smtClean="0"/>
              <a:t>centra,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Kým </a:t>
            </a:r>
            <a:r>
              <a:rPr lang="sk-SK" dirty="0"/>
              <a:t>nerovnomerné rozdelenie možno z jednej strany považovať za problematický dopad programu, z druhej strany </a:t>
            </a:r>
            <a:r>
              <a:rPr lang="sk-SK" dirty="0" smtClean="0"/>
              <a:t>to môže </a:t>
            </a:r>
            <a:r>
              <a:rPr lang="sk-SK" dirty="0"/>
              <a:t>byť vnímané ako pozitívum v tom, že sa koncentrácia projektov do určitých regiónov podporila kontinuita Tsp a udržateľnosť </a:t>
            </a:r>
            <a:r>
              <a:rPr lang="sk-SK" dirty="0" smtClean="0"/>
              <a:t>projektov,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/>
              <a:t>R</a:t>
            </a:r>
            <a:r>
              <a:rPr lang="sk-SK" dirty="0" smtClean="0"/>
              <a:t>egióny</a:t>
            </a:r>
            <a:r>
              <a:rPr lang="sk-SK" dirty="0"/>
              <a:t>, ktoré sme identifikovali, a ktoré neboli dostatočne pokryté Tsp v minulom období, by mohli byť považované za cieľové, a mali by do nich smerovať ďalšie intervencie Tsp.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8173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Terénny výskum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Náplne činností TSP/ATSP,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Administratíva, ktorú vykonávajú TSP/ATSP, RK, obce,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Umiestnenie  a vybavenie kancelárií Tsp,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Deľba práce v rámci tímu,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Zamestnanecké postavenie TSP/ATSP,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Vnímanie výkonu Tsp zo strany obcí,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Vnímanie výkonu zo strany Tsp zo strany klientov,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Profesionálne trajektórie pracovníkov Tsp,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Spoločenské uznanie pracovníkov Tsp (zo strany iných inštitúcií, obce, klientov, príbuzných),</a:t>
            </a:r>
          </a:p>
          <a:p>
            <a:endParaRPr lang="sk-SK" dirty="0"/>
          </a:p>
          <a:p>
            <a:endParaRPr lang="sk-SK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1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661</TotalTime>
  <Words>669</Words>
  <Application>Microsoft Office PowerPoint</Application>
  <PresentationFormat>Widescreen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Retrospect</vt:lpstr>
      <vt:lpstr>Evaluácia projektov  terénnej sociálnej práce v programovom období 2007-2014  </vt:lpstr>
      <vt:lpstr>Evaluácia Tsp: zadanie a metodológia</vt:lpstr>
      <vt:lpstr>Štruktúra záverečnej správy</vt:lpstr>
      <vt:lpstr>Obce/mestá zahrnuté do Atlasu rómskych komunít 2014 (tie, kde boli realizované projekty Tsp sú červenou farbou)  </vt:lpstr>
      <vt:lpstr>Obce/mestá, zahrnuté do Atlasu rómskych komunít, kde aspoň 30 % rómskej populácie žije v segregovaných osídleniach  (tie, kde boli realizované projekty Tsp sú červenou farbou) </vt:lpstr>
      <vt:lpstr>Obce kde odhadovaný podiel Rómov je vyšší ako 30 % a viac ako 50 % z nich žije v segregovaných osadách, v ktorých sa nerealizovali projekty Tsp. </vt:lpstr>
      <vt:lpstr>Prerozdelenie zazmluvnených prostriedkov v rámci DOP a NP (2007-2015)</vt:lpstr>
      <vt:lpstr>Závery zo štatistickej analýzy</vt:lpstr>
      <vt:lpstr>Terénny výskum</vt:lpstr>
      <vt:lpstr>Výkon Tsp 1</vt:lpstr>
      <vt:lpstr>Výkon Tsp 2 (niektoré problémy)</vt:lpstr>
      <vt:lpstr>Závery 1</vt:lpstr>
      <vt:lpstr>Závery 2</vt:lpstr>
      <vt:lpstr>Závery 3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62</cp:revision>
  <cp:lastPrinted>2015-11-26T09:06:30Z</cp:lastPrinted>
  <dcterms:created xsi:type="dcterms:W3CDTF">2015-06-18T13:01:17Z</dcterms:created>
  <dcterms:modified xsi:type="dcterms:W3CDTF">2015-11-26T09:08:05Z</dcterms:modified>
</cp:coreProperties>
</file>