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62" r:id="rId4"/>
    <p:sldId id="328" r:id="rId5"/>
    <p:sldId id="329" r:id="rId6"/>
    <p:sldId id="330" r:id="rId7"/>
    <p:sldId id="332" r:id="rId8"/>
    <p:sldId id="331" r:id="rId9"/>
    <p:sldId id="327" r:id="rId10"/>
    <p:sldId id="295" r:id="rId11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03BD"/>
    <a:srgbClr val="3A0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2355" autoAdjust="0"/>
    <p:restoredTop sz="90110" autoAdjust="0"/>
  </p:normalViewPr>
  <p:slideViewPr>
    <p:cSldViewPr>
      <p:cViewPr>
        <p:scale>
          <a:sx n="70" d="100"/>
          <a:sy n="70" d="100"/>
        </p:scale>
        <p:origin x="-137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3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45B65-FDD0-4F9A-A088-35C44CC8D653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9B101-2007-4764-AE16-4BC5C5D9A5D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8801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7C71E-C416-4725-BE1F-08CD904F10F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CEF97-01DB-4E83-AFB0-3F908F41CDC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771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4739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3741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1880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9992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9992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9992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9992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9992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9992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EF97-01DB-4E83-AFB0-3F908F41CDC8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620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36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36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345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á snímk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149080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98240" y="6165304"/>
            <a:ext cx="2133600" cy="365125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9657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á snímk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581128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54224" y="6309320"/>
            <a:ext cx="2133600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Úvodná snímk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6064" y="4623271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71600" y="6309320"/>
            <a:ext cx="2133600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332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n nadp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888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 descr="IA.bmp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2411760" y="6189954"/>
            <a:ext cx="1224136" cy="39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obsahu 2"/>
          <p:cNvSpPr>
            <a:spLocks noGrp="1"/>
          </p:cNvSpPr>
          <p:nvPr>
            <p:ph idx="1"/>
          </p:nvPr>
        </p:nvSpPr>
        <p:spPr>
          <a:xfrm>
            <a:off x="467544" y="424631"/>
            <a:ext cx="8186766" cy="4876577"/>
          </a:xfrm>
        </p:spPr>
        <p:txBody>
          <a:bodyPr/>
          <a:lstStyle>
            <a:lvl1pPr>
              <a:defRPr sz="4000"/>
            </a:lvl1pPr>
          </a:lstStyle>
          <a:p>
            <a:pPr lvl="0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Upravte štýl predlohy textu.</a:t>
            </a:r>
          </a:p>
          <a:p>
            <a:pPr lvl="1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Druhá úroveň</a:t>
            </a:r>
          </a:p>
          <a:p>
            <a:pPr lvl="2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Tretia úroveň</a:t>
            </a:r>
          </a:p>
          <a:p>
            <a:pPr lvl="3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Štvrtá úroveň</a:t>
            </a:r>
          </a:p>
          <a:p>
            <a:pPr lvl="4" algn="ctr">
              <a:buFont typeface="Arial" charset="0"/>
              <a:buNone/>
            </a:pPr>
            <a:r>
              <a:rPr lang="sk-SK" b="1" smtClean="0">
                <a:solidFill>
                  <a:schemeClr val="accent6">
                    <a:lumMod val="75000"/>
                  </a:schemeClr>
                </a:solidFill>
              </a:rPr>
              <a:t>Piata úroveň</a:t>
            </a:r>
            <a:endParaRPr lang="sk-SK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7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413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0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986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66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219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79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D8DC6-2DB1-4270-A76B-ADCE5B9B30E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726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9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901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Relationship Id="rId6" Type="http://schemas.openxmlformats.org/officeDocument/2006/relationships/hyperlink" Target="mailto:vyzvy@ia.gov.sk" TargetMode="External"/><Relationship Id="rId5" Type="http://schemas.openxmlformats.org/officeDocument/2006/relationships/hyperlink" Target="http://www.ia.gov.sk/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.gov.s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s://www.ia.gov.sk/sk/dopytovo-orientovane-projekty/vyzvy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.gov.sk/sk/dopytovo-orientovane-projekty/vyzvy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.gov.s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4" Type="http://schemas.openxmlformats.org/officeDocument/2006/relationships/hyperlink" Target="mailto:vyzvy@ia.gov.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800" y="4077072"/>
            <a:ext cx="8443664" cy="1800200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Aktuálne výzvy pre </a:t>
            </a:r>
            <a:b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b="1" dirty="0" err="1" smtClean="0">
                <a:solidFill>
                  <a:schemeClr val="accent6">
                    <a:lumMod val="75000"/>
                  </a:schemeClr>
                </a:solidFill>
              </a:rPr>
              <a:t>dopytovo-orientované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 projekty </a:t>
            </a:r>
            <a:b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3900" b="1" dirty="0" smtClean="0">
                <a:solidFill>
                  <a:schemeClr val="accent6">
                    <a:lumMod val="75000"/>
                  </a:schemeClr>
                </a:solidFill>
              </a:rPr>
              <a:t>OP ĽZ – PO 2, 3 a 4</a:t>
            </a:r>
            <a:endParaRPr lang="sk-SK" sz="39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0" y="2924944"/>
            <a:ext cx="9144000" cy="223224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sk-SK" sz="2000" dirty="0" smtClean="0"/>
          </a:p>
          <a:p>
            <a:pPr marL="0" indent="0" algn="ctr">
              <a:buNone/>
            </a:pPr>
            <a:r>
              <a:rPr lang="sk-SK" sz="2700" b="1" dirty="0" smtClean="0">
                <a:solidFill>
                  <a:schemeClr val="accent6">
                    <a:lumMod val="75000"/>
                  </a:schemeClr>
                </a:solidFill>
              </a:rPr>
              <a:t>Implementačná </a:t>
            </a:r>
            <a:r>
              <a:rPr lang="sk-SK" sz="2700" b="1" dirty="0">
                <a:solidFill>
                  <a:schemeClr val="accent6">
                    <a:lumMod val="75000"/>
                  </a:schemeClr>
                </a:solidFill>
              </a:rPr>
              <a:t>agentúra Ministerstva práce, sociálnych vecí a rodiny </a:t>
            </a:r>
            <a:r>
              <a:rPr lang="sk-SK" sz="2700" b="1" dirty="0" smtClean="0">
                <a:solidFill>
                  <a:schemeClr val="accent6">
                    <a:lumMod val="75000"/>
                  </a:schemeClr>
                </a:solidFill>
              </a:rPr>
              <a:t>SR</a:t>
            </a:r>
          </a:p>
          <a:p>
            <a:pPr marL="0" indent="0" algn="ctr">
              <a:buNone/>
            </a:pPr>
            <a:endParaRPr lang="sk-SK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k-SK" sz="2700" b="1" dirty="0" err="1" smtClean="0">
                <a:hlinkClick r:id="rId5"/>
              </a:rPr>
              <a:t>www.ia.gov.sk</a:t>
            </a:r>
            <a:endParaRPr lang="sk-SK" sz="2700" b="1" dirty="0" smtClean="0"/>
          </a:p>
          <a:p>
            <a:pPr marL="0" indent="0" algn="ctr">
              <a:buNone/>
            </a:pPr>
            <a:endParaRPr lang="sk-SK" sz="2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2700" dirty="0" smtClean="0"/>
              <a:t>e-mailov</a:t>
            </a:r>
            <a:r>
              <a:rPr lang="sk-SK" sz="2700" dirty="0" smtClean="0"/>
              <a:t>á</a:t>
            </a:r>
            <a:r>
              <a:rPr lang="pt-BR" sz="2700" dirty="0" smtClean="0"/>
              <a:t> adres</a:t>
            </a:r>
            <a:r>
              <a:rPr lang="sk-SK" sz="2700" dirty="0" smtClean="0"/>
              <a:t>a: </a:t>
            </a:r>
            <a:r>
              <a:rPr lang="pt-BR" sz="2700" dirty="0" smtClean="0"/>
              <a:t> </a:t>
            </a:r>
            <a:r>
              <a:rPr lang="pt-BR" sz="2700" dirty="0">
                <a:hlinkClick r:id="rId6"/>
              </a:rPr>
              <a:t>vyzvy@ia.gov.sk</a:t>
            </a:r>
            <a:endParaRPr lang="sk-SK" sz="2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sk-SK" sz="27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sk-SK" sz="2400" b="1" dirty="0"/>
          </a:p>
        </p:txBody>
      </p:sp>
      <p:sp>
        <p:nvSpPr>
          <p:cNvPr id="3" name="Zástupný symbol obsahu 1"/>
          <p:cNvSpPr>
            <a:spLocks noGrp="1"/>
          </p:cNvSpPr>
          <p:nvPr/>
        </p:nvSpPr>
        <p:spPr>
          <a:xfrm>
            <a:off x="478617" y="1484784"/>
            <a:ext cx="8186766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sz="4400" b="1" dirty="0" smtClean="0">
                <a:solidFill>
                  <a:schemeClr val="accent6">
                    <a:lumMod val="75000"/>
                  </a:schemeClr>
                </a:solidFill>
              </a:rPr>
              <a:t>Ďakujeme za pozornosť</a:t>
            </a:r>
            <a:endParaRPr lang="sk-SK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38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536504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300" b="1" dirty="0" smtClean="0">
                <a:solidFill>
                  <a:schemeClr val="accent6">
                    <a:lumMod val="75000"/>
                  </a:schemeClr>
                </a:solidFill>
              </a:rPr>
              <a:t>Implementačná </a:t>
            </a:r>
            <a:r>
              <a:rPr lang="sk-SK" sz="2300" b="1" dirty="0">
                <a:solidFill>
                  <a:schemeClr val="accent6">
                    <a:lumMod val="75000"/>
                  </a:schemeClr>
                </a:solidFill>
              </a:rPr>
              <a:t>agentúra </a:t>
            </a:r>
            <a:r>
              <a:rPr lang="sk-SK" sz="2300" b="1" dirty="0" smtClean="0">
                <a:solidFill>
                  <a:schemeClr val="accent6">
                    <a:lumMod val="75000"/>
                  </a:schemeClr>
                </a:solidFill>
              </a:rPr>
              <a:t>Ministerstva práce, sociálnych vecí a rodiny SR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400" b="1" dirty="0" smtClean="0">
                <a:solidFill>
                  <a:schemeClr val="accent6">
                    <a:lumMod val="75000"/>
                  </a:schemeClr>
                </a:solidFill>
              </a:rPr>
              <a:t>(IA MPSVR SR)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sk-SK" sz="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1900" b="1" dirty="0" smtClean="0"/>
              <a:t>Sprostredkovateľský orgán (SO) / poskytovateľ nenávratných finančných príspevkov pre OP ĽZ, PO 2, 3 a 4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sk-SK" sz="1900" u="sng" dirty="0" smtClean="0"/>
          </a:p>
          <a:p>
            <a:pPr marL="723900" lvl="0" indent="-36830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1900" u="sng" dirty="0" smtClean="0"/>
              <a:t>Prioritné osi (PO): </a:t>
            </a:r>
          </a:p>
          <a:p>
            <a:pPr marL="723900" lvl="0" indent="-36830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/>
              <a:t>Prioritná os č. 2  </a:t>
            </a:r>
            <a:r>
              <a:rPr lang="sk-SK" sz="2000" b="1" dirty="0"/>
              <a:t>Iniciatíva na podporu zamestnanosti mladých </a:t>
            </a:r>
            <a:r>
              <a:rPr lang="sk-SK" sz="2000" b="1" dirty="0" smtClean="0"/>
              <a:t>ľudí</a:t>
            </a:r>
          </a:p>
          <a:p>
            <a:pPr marL="723900" lvl="0" indent="-36830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 smtClean="0"/>
              <a:t>Prioritná </a:t>
            </a:r>
            <a:r>
              <a:rPr lang="sk-SK" sz="2000" dirty="0"/>
              <a:t>os č. 3  </a:t>
            </a:r>
            <a:r>
              <a:rPr lang="sk-SK" sz="2000" b="1" dirty="0" smtClean="0"/>
              <a:t>Zamestnanosť</a:t>
            </a:r>
          </a:p>
          <a:p>
            <a:pPr marL="723900" lvl="0" indent="-36830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/>
              <a:t>Prioritná os č. 4  </a:t>
            </a:r>
            <a:r>
              <a:rPr lang="sk-SK" sz="2000" b="1" dirty="0"/>
              <a:t>Sociálne začlenenie</a:t>
            </a:r>
            <a:endParaRPr lang="sk-SK" sz="1900" b="1" dirty="0" smtClean="0"/>
          </a:p>
          <a:p>
            <a:pPr marL="531813" lvl="0" indent="-531813">
              <a:spcBef>
                <a:spcPts val="0"/>
              </a:spcBef>
              <a:spcAft>
                <a:spcPts val="600"/>
              </a:spcAft>
              <a:buNone/>
            </a:pPr>
            <a:endParaRPr lang="sk-SK" sz="1000" b="1" dirty="0"/>
          </a:p>
          <a:p>
            <a:pPr marL="35560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1900" dirty="0" err="1" smtClean="0"/>
              <a:t>Link</a:t>
            </a:r>
            <a:r>
              <a:rPr lang="sk-SK" sz="1900" dirty="0"/>
              <a:t>: </a:t>
            </a:r>
            <a:r>
              <a:rPr lang="sk-SK" sz="1900" b="1" dirty="0" smtClean="0"/>
              <a:t>		</a:t>
            </a:r>
            <a:r>
              <a:rPr lang="sk-SK" sz="1900" dirty="0" smtClean="0">
                <a:hlinkClick r:id="rId3"/>
              </a:rPr>
              <a:t>https</a:t>
            </a:r>
            <a:r>
              <a:rPr lang="sk-SK" sz="1900" dirty="0">
                <a:hlinkClick r:id="rId3"/>
              </a:rPr>
              <a:t>://www.ia.gov.sk</a:t>
            </a:r>
            <a:r>
              <a:rPr lang="sk-SK" sz="1900" dirty="0" smtClean="0">
                <a:hlinkClick r:id="rId3"/>
              </a:rPr>
              <a:t>//</a:t>
            </a:r>
            <a:endParaRPr lang="sk-SK" sz="1900" dirty="0"/>
          </a:p>
          <a:p>
            <a:pPr marL="35560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1900" dirty="0" smtClean="0"/>
              <a:t>		</a:t>
            </a:r>
            <a:r>
              <a:rPr lang="sk-SK" sz="1900" dirty="0" smtClean="0">
                <a:hlinkClick r:id="rId4"/>
              </a:rPr>
              <a:t>https</a:t>
            </a:r>
            <a:r>
              <a:rPr lang="sk-SK" sz="1900" dirty="0">
                <a:hlinkClick r:id="rId4"/>
              </a:rPr>
              <a:t>://</a:t>
            </a:r>
            <a:r>
              <a:rPr lang="sk-SK" sz="1900" dirty="0" smtClean="0">
                <a:hlinkClick r:id="rId4"/>
              </a:rPr>
              <a:t>www.ia.gov.sk/sk/dopytovo-orientovane-projekty/vyzvy</a:t>
            </a:r>
            <a:endParaRPr lang="sk-SK" sz="1900" dirty="0" smtClean="0"/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sk-SK" sz="1900" b="1" dirty="0" smtClean="0"/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sk-SK" sz="1900" b="1" dirty="0" smtClean="0"/>
          </a:p>
        </p:txBody>
      </p:sp>
      <p:sp>
        <p:nvSpPr>
          <p:cNvPr id="3" name="Nadpis 3"/>
          <p:cNvSpPr txBox="1">
            <a:spLocks/>
          </p:cNvSpPr>
          <p:nvPr/>
        </p:nvSpPr>
        <p:spPr>
          <a:xfrm>
            <a:off x="107504" y="260648"/>
            <a:ext cx="89289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</a:rPr>
              <a:t>Aktuálne vyhlásené výzvy operačný program Ľudské zdroje </a:t>
            </a:r>
            <a:endParaRPr lang="sk-SK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4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980728"/>
            <a:ext cx="8496943" cy="4536504"/>
          </a:xfrm>
        </p:spPr>
        <p:txBody>
          <a:bodyPr>
            <a:noAutofit/>
          </a:bodyPr>
          <a:lstStyle/>
          <a:p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Podpora </a:t>
            </a:r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výkonu opatrení sociálnoprávnej ochrany detí a sociálnej kurately v otvorenom prostredí a zefektívnenie resocializácie drogových a iných závislostí (OP ĽZ DOP 2016/4.2.1/01)</a:t>
            </a:r>
            <a:endParaRPr lang="sk-SK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buNone/>
            </a:pPr>
            <a:r>
              <a:rPr lang="sk-SK" sz="1800" dirty="0" smtClean="0"/>
              <a:t>4.2.1. Prechod z inštitucionálnej na </a:t>
            </a:r>
            <a:r>
              <a:rPr lang="sk-SK" sz="1800" dirty="0" err="1" smtClean="0"/>
              <a:t>komunitnú</a:t>
            </a:r>
            <a:r>
              <a:rPr lang="sk-SK" sz="1800" dirty="0" smtClean="0"/>
              <a:t> starostlivosť</a:t>
            </a:r>
            <a:br>
              <a:rPr lang="sk-SK" sz="1800" dirty="0" smtClean="0"/>
            </a:br>
            <a:r>
              <a:rPr lang="sk-SK" sz="1800" b="1" dirty="0" smtClean="0"/>
              <a:t>Výzva vyhlásená od: </a:t>
            </a:r>
            <a:r>
              <a:rPr lang="sk-SK" sz="1800" dirty="0" smtClean="0"/>
              <a:t>01.12.2016</a:t>
            </a:r>
            <a:r>
              <a:rPr lang="sk-SK" sz="1800" b="1" dirty="0" smtClean="0"/>
              <a:t> do: </a:t>
            </a:r>
            <a:r>
              <a:rPr lang="sk-SK" sz="1800" dirty="0" smtClean="0"/>
              <a:t>02.07.2018 </a:t>
            </a:r>
            <a:r>
              <a:rPr lang="sk-SK" sz="16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sk-SK" sz="16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sk-SK" sz="1800" b="1" dirty="0" smtClean="0"/>
              <a:t>Oprávnené územie: </a:t>
            </a:r>
            <a:r>
              <a:rPr lang="sk-SK" sz="1800" dirty="0" smtClean="0"/>
              <a:t>menej rozvinuté regióny a viac rozvinuté regióny</a:t>
            </a:r>
          </a:p>
          <a:p>
            <a:pPr marL="355600" indent="0">
              <a:buNone/>
            </a:pPr>
            <a:endParaRPr lang="sk-SK" sz="1000" dirty="0" smtClean="0"/>
          </a:p>
          <a:p>
            <a:pPr>
              <a:spcBef>
                <a:spcPts val="1800"/>
              </a:spcBef>
            </a:pP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Podpora </a:t>
            </a:r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výkonu opatrení sociálnoprávnej ochrany detí a sociálnej kurately v náhradnom rodinnom prostredí (OP ĽZ DOP 2016/4.2.1/02)</a:t>
            </a:r>
            <a:endParaRPr lang="sk-SK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buNone/>
            </a:pPr>
            <a:r>
              <a:rPr lang="sk-SK" sz="1800" dirty="0"/>
              <a:t>4.2.1. Prechod z inštitucionálnej na </a:t>
            </a:r>
            <a:r>
              <a:rPr lang="sk-SK" sz="1800" dirty="0" err="1"/>
              <a:t>komunitnú</a:t>
            </a:r>
            <a:r>
              <a:rPr lang="sk-SK" sz="1800" dirty="0"/>
              <a:t> starostlivosť</a:t>
            </a:r>
            <a:br>
              <a:rPr lang="sk-SK" sz="1800" dirty="0"/>
            </a:br>
            <a:r>
              <a:rPr lang="sk-SK" sz="1800" b="1" dirty="0"/>
              <a:t>Výzva vyhlásená od: </a:t>
            </a:r>
            <a:r>
              <a:rPr lang="sk-SK" sz="1800" dirty="0"/>
              <a:t>05.01.2017</a:t>
            </a:r>
            <a:r>
              <a:rPr lang="sk-SK" sz="1800" b="1" dirty="0"/>
              <a:t> do: </a:t>
            </a:r>
            <a:r>
              <a:rPr lang="sk-SK" sz="1800" dirty="0" smtClean="0"/>
              <a:t>02.07.2018 </a:t>
            </a:r>
            <a:r>
              <a:rPr lang="sk-SK" sz="1800" dirty="0"/>
              <a:t/>
            </a:r>
            <a:br>
              <a:rPr lang="sk-SK" sz="1800" dirty="0"/>
            </a:br>
            <a:r>
              <a:rPr lang="sk-SK" sz="1800" b="1" dirty="0"/>
              <a:t>Oprávnené územie: </a:t>
            </a:r>
            <a:r>
              <a:rPr lang="sk-SK" sz="1800" dirty="0"/>
              <a:t>menej rozvinuté regióny a viac rozvinuté regióny</a:t>
            </a:r>
          </a:p>
          <a:p>
            <a:pPr marL="0" lvl="0" indent="0">
              <a:spcBef>
                <a:spcPts val="0"/>
              </a:spcBef>
              <a:spcAft>
                <a:spcPts val="200"/>
              </a:spcAft>
              <a:buNone/>
            </a:pPr>
            <a:endParaRPr lang="cs-CZ" sz="2000" b="1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7200" y="116632"/>
            <a:ext cx="823994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Aktuálne zverejnené výzvy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013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3" cy="4320480"/>
          </a:xfrm>
        </p:spPr>
        <p:txBody>
          <a:bodyPr>
            <a:noAutofit/>
          </a:bodyPr>
          <a:lstStyle/>
          <a:p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Podpora výkonu opatrení sociálnoprávnej ochrany detí a sociálnej kurately v prirodzenom rodinnom prostredí (OP ĽZ DOP 2016/4.2.1/03)</a:t>
            </a:r>
            <a:endParaRPr lang="sk-SK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buNone/>
            </a:pPr>
            <a:r>
              <a:rPr lang="sk-SK" sz="1800" dirty="0"/>
              <a:t>4.2.1. Prechod z inštitucionálnej na </a:t>
            </a:r>
            <a:r>
              <a:rPr lang="sk-SK" sz="1800" dirty="0" err="1"/>
              <a:t>komunitnú</a:t>
            </a:r>
            <a:r>
              <a:rPr lang="sk-SK" sz="1800" dirty="0"/>
              <a:t> starostlivosť</a:t>
            </a:r>
            <a:br>
              <a:rPr lang="sk-SK" sz="1800" dirty="0"/>
            </a:br>
            <a:r>
              <a:rPr lang="sk-SK" sz="1800" b="1" dirty="0"/>
              <a:t>Výzva vyhlásená od: </a:t>
            </a:r>
            <a:r>
              <a:rPr lang="sk-SK" sz="1800" dirty="0"/>
              <a:t>12.01.2017</a:t>
            </a:r>
            <a:r>
              <a:rPr lang="sk-SK" sz="1800" b="1" dirty="0"/>
              <a:t> do: </a:t>
            </a:r>
            <a:r>
              <a:rPr lang="sk-SK" sz="1800" dirty="0" smtClean="0"/>
              <a:t>02.07.2018</a:t>
            </a:r>
            <a:r>
              <a:rPr lang="sk-SK" sz="1800" dirty="0"/>
              <a:t/>
            </a:r>
            <a:br>
              <a:rPr lang="sk-SK" sz="1800" dirty="0"/>
            </a:br>
            <a:r>
              <a:rPr lang="sk-SK" sz="1800" b="1" dirty="0"/>
              <a:t>Oprávnené územie: </a:t>
            </a:r>
            <a:r>
              <a:rPr lang="sk-SK" sz="1800" dirty="0"/>
              <a:t>menej rozvinuté regióny a viac rozvinuté regióny</a:t>
            </a:r>
          </a:p>
          <a:p>
            <a:pPr marL="355600" indent="0">
              <a:buNone/>
            </a:pPr>
            <a:endParaRPr lang="sk-SK" sz="1000" dirty="0" smtClean="0"/>
          </a:p>
          <a:p>
            <a:pPr marL="0" lvl="0" indent="0">
              <a:spcBef>
                <a:spcPts val="0"/>
              </a:spcBef>
              <a:spcAft>
                <a:spcPts val="200"/>
              </a:spcAft>
              <a:buNone/>
            </a:pPr>
            <a:endParaRPr lang="cs-CZ" sz="2000" b="1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7200" y="116632"/>
            <a:ext cx="823994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Aktuálne zverejnené výzvy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37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3" cy="4968552"/>
          </a:xfrm>
        </p:spPr>
        <p:txBody>
          <a:bodyPr>
            <a:noAutofit/>
          </a:bodyPr>
          <a:lstStyle/>
          <a:p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Podpora zosúladenia rodinného a pracovného života (OP ĽZ DOP 2017/3.2.1/01)</a:t>
            </a:r>
            <a:endParaRPr lang="sk-SK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spcBef>
                <a:spcPts val="0"/>
              </a:spcBef>
              <a:buNone/>
            </a:pPr>
            <a:r>
              <a:rPr lang="sk-SK" sz="1800" dirty="0"/>
              <a:t>3.2.1 Zlepšením podmienok pre zosúladenie pracovného a rodinného života zvýšiť zamestnanosť osôb s rodičovskými povinnosťami, najmä žien</a:t>
            </a:r>
            <a:br>
              <a:rPr lang="sk-SK" sz="1800" dirty="0"/>
            </a:br>
            <a:r>
              <a:rPr lang="sk-SK" sz="1800" b="1" dirty="0"/>
              <a:t>Výzva vyhlásená od: </a:t>
            </a:r>
            <a:r>
              <a:rPr lang="sk-SK" sz="1800" dirty="0"/>
              <a:t>09.10.2017</a:t>
            </a:r>
            <a:r>
              <a:rPr lang="sk-SK" sz="1800" b="1" dirty="0"/>
              <a:t> do: </a:t>
            </a:r>
            <a:r>
              <a:rPr lang="sk-SK" sz="1800" dirty="0"/>
              <a:t>15.06.2018</a:t>
            </a:r>
            <a:br>
              <a:rPr lang="sk-SK" sz="1800" dirty="0"/>
            </a:br>
            <a:r>
              <a:rPr lang="sk-SK" sz="1800" b="1" dirty="0"/>
              <a:t>Alokácia: </a:t>
            </a:r>
            <a:r>
              <a:rPr lang="sk-SK" sz="1800" dirty="0"/>
              <a:t>10 000 </a:t>
            </a:r>
            <a:r>
              <a:rPr lang="sk-SK" sz="1800" dirty="0" err="1"/>
              <a:t>000</a:t>
            </a:r>
            <a:r>
              <a:rPr lang="sk-SK" sz="1800" dirty="0"/>
              <a:t> EUR</a:t>
            </a:r>
          </a:p>
          <a:p>
            <a:pPr marL="355600" indent="0">
              <a:spcBef>
                <a:spcPts val="0"/>
              </a:spcBef>
              <a:buNone/>
            </a:pPr>
            <a:r>
              <a:rPr lang="sk-SK" sz="1800" b="1" dirty="0"/>
              <a:t>Oprávnené územie: </a:t>
            </a:r>
            <a:r>
              <a:rPr lang="sk-SK" sz="1800" u="sng" dirty="0"/>
              <a:t>menej </a:t>
            </a:r>
            <a:r>
              <a:rPr lang="sk-SK" sz="1800" dirty="0"/>
              <a:t>rozvinuté regióny </a:t>
            </a:r>
            <a:endParaRPr lang="sk-SK" sz="1800" dirty="0" smtClean="0"/>
          </a:p>
          <a:p>
            <a:pPr marL="355600" indent="-355600">
              <a:spcBef>
                <a:spcPts val="1800"/>
              </a:spcBef>
            </a:pP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Podpora </a:t>
            </a:r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zosúladenia rodinného a pracovného života (OP ĽZ DOP </a:t>
            </a: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2017/3.2.1/02)</a:t>
            </a:r>
            <a:endParaRPr lang="sk-SK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spcBef>
                <a:spcPts val="0"/>
              </a:spcBef>
              <a:buNone/>
            </a:pPr>
            <a:r>
              <a:rPr lang="sk-SK" sz="1800" dirty="0" smtClean="0"/>
              <a:t>3.2.1 </a:t>
            </a:r>
            <a:r>
              <a:rPr lang="sk-SK" sz="1800" dirty="0"/>
              <a:t>Zlepšením podmienok pre zosúladenie pracovného a rodinného života zvýšiť zamestnanosť osôb s rodičovskými povinnosťami, najmä žien</a:t>
            </a:r>
            <a:br>
              <a:rPr lang="sk-SK" sz="1800" dirty="0"/>
            </a:br>
            <a:r>
              <a:rPr lang="sk-SK" sz="1800" b="1" dirty="0"/>
              <a:t>Výzva vyhlásená od: </a:t>
            </a:r>
            <a:r>
              <a:rPr lang="sk-SK" sz="1800" dirty="0"/>
              <a:t>09.10.2017</a:t>
            </a:r>
            <a:r>
              <a:rPr lang="sk-SK" sz="1800" b="1" dirty="0"/>
              <a:t> do: </a:t>
            </a:r>
            <a:r>
              <a:rPr lang="sk-SK" sz="1800" dirty="0"/>
              <a:t>15.06.2018</a:t>
            </a:r>
            <a:br>
              <a:rPr lang="sk-SK" sz="1800" dirty="0"/>
            </a:br>
            <a:r>
              <a:rPr lang="sk-SK" sz="1800" b="1" dirty="0"/>
              <a:t>Alokácia: </a:t>
            </a:r>
            <a:r>
              <a:rPr lang="sk-SK" sz="1800" dirty="0"/>
              <a:t>3 300 000,- </a:t>
            </a:r>
            <a:r>
              <a:rPr lang="sk-SK" sz="1800" dirty="0" smtClean="0"/>
              <a:t>EUR</a:t>
            </a:r>
          </a:p>
          <a:p>
            <a:pPr marL="355600" indent="0">
              <a:spcBef>
                <a:spcPts val="0"/>
              </a:spcBef>
              <a:buNone/>
            </a:pPr>
            <a:r>
              <a:rPr lang="sk-SK" sz="1800" b="1" dirty="0"/>
              <a:t>Oprávnené územie: </a:t>
            </a:r>
            <a:r>
              <a:rPr lang="sk-SK" sz="1800" u="sng" dirty="0"/>
              <a:t>viac</a:t>
            </a:r>
            <a:r>
              <a:rPr lang="sk-SK" sz="1800" dirty="0"/>
              <a:t> rozvinuté </a:t>
            </a:r>
            <a:r>
              <a:rPr lang="sk-SK" sz="1800" dirty="0" smtClean="0"/>
              <a:t>regióny</a:t>
            </a:r>
            <a:endParaRPr lang="cs-CZ" sz="2000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7200" y="116632"/>
            <a:ext cx="823994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Aktuálne zverejnené výzvy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37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3" cy="4968552"/>
          </a:xfrm>
        </p:spPr>
        <p:txBody>
          <a:bodyPr>
            <a:noAutofit/>
          </a:bodyPr>
          <a:lstStyle/>
          <a:p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Vývoj nových zariadení podporujúcich sociálnu integráciu osôb so zdravotným postihnutím (OP ĽZ DOP </a:t>
            </a: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2017/4.1.2/02)</a:t>
            </a:r>
            <a:r>
              <a:rPr lang="sk-SK" sz="2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355600" indent="0">
              <a:buNone/>
            </a:pPr>
            <a:r>
              <a:rPr lang="sk-SK" sz="1800" dirty="0"/>
              <a:t>4.1.2. Prevencia a eliminácia všetkých foriem diskriminácie </a:t>
            </a:r>
            <a:br>
              <a:rPr lang="sk-SK" sz="1800" dirty="0"/>
            </a:br>
            <a:r>
              <a:rPr lang="sk-SK" sz="1800" b="1" dirty="0"/>
              <a:t>Výzva vyhlásená od: </a:t>
            </a:r>
            <a:r>
              <a:rPr lang="sk-SK" sz="1800" dirty="0"/>
              <a:t>03.11.2017</a:t>
            </a:r>
            <a:r>
              <a:rPr lang="sk-SK" sz="1800" b="1" dirty="0"/>
              <a:t> do: </a:t>
            </a:r>
            <a:r>
              <a:rPr lang="sk-SK" sz="1800" dirty="0"/>
              <a:t>31.08.2018</a:t>
            </a:r>
            <a:br>
              <a:rPr lang="sk-SK" sz="1800" dirty="0"/>
            </a:br>
            <a:r>
              <a:rPr lang="sk-SK" sz="1800" b="1" dirty="0"/>
              <a:t>Alokácia: </a:t>
            </a:r>
            <a:r>
              <a:rPr lang="sk-SK" sz="1800" dirty="0" smtClean="0"/>
              <a:t>1 </a:t>
            </a:r>
            <a:r>
              <a:rPr lang="sk-SK" sz="1800" dirty="0"/>
              <a:t>000 </a:t>
            </a:r>
            <a:r>
              <a:rPr lang="sk-SK" sz="1800" dirty="0" err="1"/>
              <a:t>000</a:t>
            </a:r>
            <a:r>
              <a:rPr lang="sk-SK" sz="1800" dirty="0"/>
              <a:t> </a:t>
            </a:r>
            <a:r>
              <a:rPr lang="sk-SK" sz="1800" dirty="0" smtClean="0"/>
              <a:t>EUR </a:t>
            </a:r>
            <a:endParaRPr lang="sk-SK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spcBef>
                <a:spcPts val="0"/>
              </a:spcBef>
              <a:buNone/>
            </a:pPr>
            <a:r>
              <a:rPr lang="sk-SK" sz="1800" b="1" dirty="0"/>
              <a:t>Oprávnené územie: </a:t>
            </a:r>
            <a:r>
              <a:rPr lang="sk-SK" sz="1800" dirty="0" smtClean="0"/>
              <a:t>SR</a:t>
            </a:r>
          </a:p>
          <a:p>
            <a:pPr marL="355600" indent="0">
              <a:spcBef>
                <a:spcPts val="0"/>
              </a:spcBef>
              <a:buNone/>
            </a:pPr>
            <a:endParaRPr lang="sk-SK" sz="1800" dirty="0"/>
          </a:p>
          <a:p>
            <a:pPr marL="355600" indent="0">
              <a:buNone/>
            </a:pP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</a:rPr>
              <a:t>Najbližší </a:t>
            </a:r>
            <a:r>
              <a:rPr lang="sk-SK" sz="2000" dirty="0">
                <a:solidFill>
                  <a:schemeClr val="accent6">
                    <a:lumMod val="75000"/>
                  </a:schemeClr>
                </a:solidFill>
              </a:rPr>
              <a:t>termín </a:t>
            </a: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</a:rPr>
              <a:t>podania </a:t>
            </a:r>
            <a:r>
              <a:rPr lang="sk-SK" sz="2000" dirty="0" err="1">
                <a:solidFill>
                  <a:schemeClr val="accent6">
                    <a:lumMod val="75000"/>
                  </a:schemeClr>
                </a:solidFill>
              </a:rPr>
              <a:t>ŽoNFP</a:t>
            </a:r>
            <a:r>
              <a:rPr lang="sk-SK" sz="20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sk-SK" sz="2000" dirty="0" smtClean="0">
                <a:solidFill>
                  <a:schemeClr val="accent6">
                    <a:lumMod val="75000"/>
                  </a:schemeClr>
                </a:solidFill>
              </a:rPr>
              <a:t>29.06.2018 </a:t>
            </a:r>
            <a:endParaRPr lang="sk-SK" sz="2000" dirty="0" smtClean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7200" y="116632"/>
            <a:ext cx="823994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Aktuálne zverejnené výzvy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6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3" cy="4968552"/>
          </a:xfrm>
        </p:spPr>
        <p:txBody>
          <a:bodyPr>
            <a:noAutofit/>
          </a:bodyPr>
          <a:lstStyle/>
          <a:p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Rozvoj </a:t>
            </a:r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sektorových zručností (OP ĽZ DOP 2017/3.1.1/3.1.2/01</a:t>
            </a: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sk-SK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spcBef>
                <a:spcPts val="0"/>
              </a:spcBef>
              <a:buNone/>
            </a:pPr>
            <a:r>
              <a:rPr lang="sk-SK" sz="1800" dirty="0"/>
              <a:t>3.1.1 Zvýšiť zamestnanosť, </a:t>
            </a:r>
            <a:r>
              <a:rPr lang="sk-SK" sz="1800" dirty="0" err="1"/>
              <a:t>zamestnateľnosť</a:t>
            </a:r>
            <a:r>
              <a:rPr lang="sk-SK" sz="1800" dirty="0"/>
              <a:t> a znížiť nezamestnanosť s osobitným dôrazom na dlhodobo nezamestnaných, nízko kvalifikovaných, starších a zdravotne postihnuté osoby. 3.1.2 Zlepšiť prístup na trh práce uplatnením účinných nástrojov na podporu zamestnanosti, vrátane podpory mobility pre získanie zamestnania, samostatnej zárobkovej činnosti a aktivít vo vidieckych oblastiach.</a:t>
            </a:r>
            <a:br>
              <a:rPr lang="sk-SK" sz="1800" dirty="0"/>
            </a:br>
            <a:r>
              <a:rPr lang="sk-SK" sz="1800" b="1" dirty="0"/>
              <a:t>Výzva vyhlásená od: </a:t>
            </a:r>
            <a:r>
              <a:rPr lang="sk-SK" sz="1800" dirty="0"/>
              <a:t>21.12.2017</a:t>
            </a:r>
            <a:r>
              <a:rPr lang="sk-SK" sz="1800" b="1" dirty="0"/>
              <a:t> do: </a:t>
            </a:r>
            <a:r>
              <a:rPr lang="sk-SK" sz="1800" dirty="0"/>
              <a:t>13.09.2018</a:t>
            </a:r>
            <a:br>
              <a:rPr lang="sk-SK" sz="1800" dirty="0"/>
            </a:br>
            <a:r>
              <a:rPr lang="sk-SK" sz="1800" b="1" dirty="0"/>
              <a:t>Alokácia: </a:t>
            </a:r>
            <a:r>
              <a:rPr lang="sk-SK" sz="1800" dirty="0" smtClean="0"/>
              <a:t>10 </a:t>
            </a:r>
            <a:r>
              <a:rPr lang="sk-SK" sz="1800" dirty="0"/>
              <a:t>000 </a:t>
            </a:r>
            <a:r>
              <a:rPr lang="sk-SK" sz="1800" dirty="0" err="1"/>
              <a:t>000</a:t>
            </a:r>
            <a:r>
              <a:rPr lang="sk-SK" sz="1800" dirty="0"/>
              <a:t> </a:t>
            </a:r>
            <a:r>
              <a:rPr lang="sk-SK" sz="1800" dirty="0" smtClean="0"/>
              <a:t>EUR</a:t>
            </a:r>
          </a:p>
          <a:p>
            <a:pPr marL="355600" indent="0">
              <a:spcBef>
                <a:spcPts val="0"/>
              </a:spcBef>
              <a:buNone/>
            </a:pPr>
            <a:r>
              <a:rPr lang="sk-SK" sz="1800" b="1" dirty="0"/>
              <a:t>Oprávnené územie: </a:t>
            </a:r>
            <a:r>
              <a:rPr lang="sk-SK" sz="1800" u="sng" dirty="0"/>
              <a:t>menej </a:t>
            </a:r>
            <a:r>
              <a:rPr lang="sk-SK" sz="1800" dirty="0"/>
              <a:t>rozvinuté regióny </a:t>
            </a:r>
          </a:p>
          <a:p>
            <a:pPr marL="355600" indent="0">
              <a:buNone/>
            </a:pPr>
            <a:endParaRPr lang="sk-SK" sz="1800" dirty="0" smtClean="0"/>
          </a:p>
          <a:p>
            <a:pPr marL="355600" indent="0">
              <a:buNone/>
            </a:pPr>
            <a:r>
              <a:rPr lang="sk-SK" sz="1800" dirty="0">
                <a:solidFill>
                  <a:schemeClr val="accent6">
                    <a:lumMod val="75000"/>
                  </a:schemeClr>
                </a:solidFill>
              </a:rPr>
              <a:t>Najbližší termín podania </a:t>
            </a:r>
            <a:r>
              <a:rPr lang="sk-SK" sz="1800" dirty="0" err="1">
                <a:solidFill>
                  <a:schemeClr val="accent6">
                    <a:lumMod val="75000"/>
                  </a:schemeClr>
                </a:solidFill>
              </a:rPr>
              <a:t>ŽoNFP</a:t>
            </a:r>
            <a:r>
              <a:rPr lang="sk-SK" sz="18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sk-SK" sz="1800" dirty="0" smtClean="0">
                <a:solidFill>
                  <a:schemeClr val="accent6">
                    <a:lumMod val="75000"/>
                  </a:schemeClr>
                </a:solidFill>
              </a:rPr>
              <a:t>13.06.2018, ďalší - 13.09.2018</a:t>
            </a:r>
            <a:endParaRPr lang="sk-SK" sz="1800" dirty="0"/>
          </a:p>
          <a:p>
            <a:pPr marL="355600" indent="0">
              <a:buNone/>
            </a:pPr>
            <a:endParaRPr lang="sk-SK" sz="1800" dirty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7200" y="116632"/>
            <a:ext cx="823994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Aktuálne zverejnené výzvy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2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3" cy="4680520"/>
          </a:xfrm>
        </p:spPr>
        <p:txBody>
          <a:bodyPr>
            <a:noAutofit/>
          </a:bodyPr>
          <a:lstStyle/>
          <a:p>
            <a:r>
              <a:rPr lang="sk-SK" sz="2200" b="1" dirty="0">
                <a:solidFill>
                  <a:schemeClr val="accent6">
                    <a:lumMod val="75000"/>
                  </a:schemeClr>
                </a:solidFill>
              </a:rPr>
              <a:t>Poradenstvo a osveta v oblasti prevencie a eliminácie diskriminácie II (OP ĽZ DOP 2018/4.1.2/01</a:t>
            </a:r>
            <a:r>
              <a:rPr lang="sk-SK" sz="22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sk-SK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buNone/>
            </a:pPr>
            <a:r>
              <a:rPr lang="sk-SK" sz="1800" dirty="0"/>
              <a:t>4.1.2. Prevencia a eliminácia všetkých foriem diskriminácie </a:t>
            </a:r>
            <a:br>
              <a:rPr lang="sk-SK" sz="1800" dirty="0"/>
            </a:br>
            <a:r>
              <a:rPr lang="sk-SK" sz="1800" b="1" dirty="0"/>
              <a:t>Výzva vyhlásená od: </a:t>
            </a:r>
            <a:r>
              <a:rPr lang="sk-SK" sz="1800" dirty="0"/>
              <a:t>26.02.2018</a:t>
            </a:r>
            <a:r>
              <a:rPr lang="sk-SK" sz="1800" b="1" dirty="0"/>
              <a:t> do: </a:t>
            </a:r>
            <a:r>
              <a:rPr lang="sk-SK" sz="1800" dirty="0"/>
              <a:t>14.11.2018</a:t>
            </a:r>
            <a:br>
              <a:rPr lang="sk-SK" sz="1800" dirty="0"/>
            </a:br>
            <a:r>
              <a:rPr lang="sk-SK" sz="1800" b="1" dirty="0"/>
              <a:t>Alokácia: </a:t>
            </a:r>
            <a:r>
              <a:rPr lang="sk-SK" sz="1800" dirty="0"/>
              <a:t>zo zdrojov Európskej únie je vyčlenených na výzvu 10 000 </a:t>
            </a:r>
            <a:r>
              <a:rPr lang="sk-SK" sz="1800" dirty="0" err="1"/>
              <a:t>000</a:t>
            </a:r>
            <a:r>
              <a:rPr lang="sk-SK" sz="1800" dirty="0"/>
              <a:t> EUR, z toho 7 000 </a:t>
            </a:r>
            <a:r>
              <a:rPr lang="sk-SK" sz="1800" dirty="0" err="1"/>
              <a:t>000</a:t>
            </a:r>
            <a:r>
              <a:rPr lang="sk-SK" sz="1800" dirty="0"/>
              <a:t> EUR je vyhradených pre menej rozvinuté regióny a pre viac rozvinuté regióny 3 000 </a:t>
            </a:r>
            <a:r>
              <a:rPr lang="sk-SK" sz="1800" dirty="0" err="1"/>
              <a:t>000</a:t>
            </a:r>
            <a:r>
              <a:rPr lang="sk-SK" sz="1800" dirty="0"/>
              <a:t> </a:t>
            </a:r>
            <a:r>
              <a:rPr lang="sk-SK" sz="1800" dirty="0" smtClean="0"/>
              <a:t>EUR</a:t>
            </a:r>
          </a:p>
          <a:p>
            <a:pPr marL="355600" indent="0">
              <a:spcBef>
                <a:spcPts val="1800"/>
              </a:spcBef>
              <a:buNone/>
            </a:pPr>
            <a:r>
              <a:rPr lang="sk-SK" sz="1800" dirty="0" smtClean="0">
                <a:solidFill>
                  <a:schemeClr val="accent6">
                    <a:lumMod val="75000"/>
                  </a:schemeClr>
                </a:solidFill>
              </a:rPr>
              <a:t>Najbližší termín podania </a:t>
            </a:r>
            <a:r>
              <a:rPr lang="sk-SK" sz="1800" dirty="0" err="1" smtClean="0">
                <a:solidFill>
                  <a:schemeClr val="accent6">
                    <a:lumMod val="75000"/>
                  </a:schemeClr>
                </a:solidFill>
              </a:rPr>
              <a:t>ŽoNFP</a:t>
            </a:r>
            <a:r>
              <a:rPr lang="sk-SK" sz="1800" dirty="0" smtClean="0">
                <a:solidFill>
                  <a:schemeClr val="accent6">
                    <a:lumMod val="75000"/>
                  </a:schemeClr>
                </a:solidFill>
              </a:rPr>
              <a:t> – 14.08.2018</a:t>
            </a:r>
          </a:p>
          <a:p>
            <a:pPr marL="355600" indent="0">
              <a:buNone/>
            </a:pPr>
            <a:endParaRPr lang="sk-SK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355600" indent="0">
              <a:buNone/>
            </a:pPr>
            <a:endParaRPr lang="sk-SK" sz="800" dirty="0" smtClean="0"/>
          </a:p>
          <a:p>
            <a:pPr marL="355600" indent="0">
              <a:buNone/>
            </a:pPr>
            <a:r>
              <a:rPr lang="sk-SK" sz="2000" dirty="0" smtClean="0"/>
              <a:t>Všetky výzvy na </a:t>
            </a:r>
            <a:r>
              <a:rPr lang="sk-SK" sz="2000" dirty="0" err="1" smtClean="0"/>
              <a:t>dopytovo-orientované</a:t>
            </a:r>
            <a:r>
              <a:rPr lang="sk-SK" sz="2000" dirty="0" smtClean="0"/>
              <a:t> projekty sú </a:t>
            </a:r>
            <a:r>
              <a:rPr lang="sk-SK" sz="2000" dirty="0"/>
              <a:t>zverejnené na</a:t>
            </a:r>
            <a:r>
              <a:rPr lang="sk-SK" sz="2000" dirty="0" smtClean="0"/>
              <a:t>:</a:t>
            </a:r>
          </a:p>
          <a:p>
            <a:pPr marL="355600" indent="0">
              <a:buNone/>
            </a:pPr>
            <a:endParaRPr lang="sk-SK" sz="800" dirty="0" smtClean="0"/>
          </a:p>
          <a:p>
            <a:pPr marL="355600" indent="0">
              <a:buNone/>
            </a:pPr>
            <a:endParaRPr lang="sk-SK" sz="800" dirty="0"/>
          </a:p>
          <a:p>
            <a:pPr marL="355600" indent="0">
              <a:spcBef>
                <a:spcPts val="0"/>
              </a:spcBef>
              <a:buNone/>
            </a:pPr>
            <a:r>
              <a:rPr lang="sk-SK" sz="2200" b="1" u="sng" dirty="0">
                <a:hlinkClick r:id="rId3"/>
              </a:rPr>
              <a:t>https://www.ia.gov.sk/sk/dopytovo-orientovane-projekty/vyzvy</a:t>
            </a:r>
            <a:endParaRPr lang="sk-SK" sz="2200" dirty="0"/>
          </a:p>
          <a:p>
            <a:pPr marL="355600" indent="0">
              <a:buNone/>
            </a:pPr>
            <a:endParaRPr lang="sk-SK" sz="1000" dirty="0" smtClean="0"/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457200" y="116632"/>
            <a:ext cx="823994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sk-SK" sz="2800" b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+mn-cs"/>
              </a:rPr>
              <a:t>Aktuálne zverejnené výzvy</a:t>
            </a:r>
            <a:endParaRPr lang="sk-SK" sz="2800" b="1" dirty="0">
              <a:solidFill>
                <a:schemeClr val="accent6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6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196752"/>
            <a:ext cx="8330782" cy="43924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k-SK" sz="2000" b="1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sk-SK" sz="8000" dirty="0"/>
              <a:t>informácie týkajúce sa </a:t>
            </a:r>
            <a:r>
              <a:rPr lang="sk-SK" sz="8000" dirty="0" smtClean="0"/>
              <a:t>výziev </a:t>
            </a:r>
            <a:r>
              <a:rPr lang="sk-SK" sz="8000" dirty="0"/>
              <a:t>a prípravy </a:t>
            </a:r>
            <a:r>
              <a:rPr lang="sk-SK" sz="8000" dirty="0" err="1"/>
              <a:t>ŽoNFP</a:t>
            </a:r>
            <a:r>
              <a:rPr lang="sk-SK" sz="8000" dirty="0"/>
              <a:t> je možné získať na </a:t>
            </a:r>
            <a:r>
              <a:rPr lang="sk-SK" sz="8000" dirty="0" smtClean="0"/>
              <a:t> webovom </a:t>
            </a:r>
            <a:r>
              <a:rPr lang="sk-SK" sz="8000" dirty="0"/>
              <a:t>sídle </a:t>
            </a:r>
            <a:r>
              <a:rPr lang="sk-SK" sz="8000" dirty="0" err="1">
                <a:hlinkClick r:id="rId3"/>
              </a:rPr>
              <a:t>www.ia.gov.sk</a:t>
            </a:r>
            <a:r>
              <a:rPr lang="sk-SK" sz="8000" dirty="0"/>
              <a:t>, </a:t>
            </a:r>
            <a:r>
              <a:rPr lang="sk-SK" sz="8000" dirty="0" smtClean="0"/>
              <a:t> kde </a:t>
            </a:r>
            <a:r>
              <a:rPr lang="sk-SK" sz="8000" dirty="0"/>
              <a:t>sú zverejnené aj všetky relevantné dokumenty vzťahujúce sa k </a:t>
            </a:r>
            <a:r>
              <a:rPr lang="sk-SK" sz="8000" dirty="0" smtClean="0"/>
              <a:t>výzvam </a:t>
            </a:r>
            <a:r>
              <a:rPr lang="sk-SK" sz="8000" dirty="0"/>
              <a:t>a FAQ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pt-BR" sz="8000" dirty="0" smtClean="0"/>
              <a:t>elektronick</a:t>
            </a:r>
            <a:r>
              <a:rPr lang="sk-SK" sz="8000" dirty="0" smtClean="0"/>
              <a:t>á</a:t>
            </a:r>
            <a:r>
              <a:rPr lang="pt-BR" sz="8000" dirty="0" smtClean="0"/>
              <a:t> form</a:t>
            </a:r>
            <a:r>
              <a:rPr lang="sk-SK" sz="8000" dirty="0" smtClean="0"/>
              <a:t>a</a:t>
            </a:r>
            <a:r>
              <a:rPr lang="pt-BR" sz="8000" dirty="0" smtClean="0"/>
              <a:t> </a:t>
            </a:r>
            <a:r>
              <a:rPr lang="pt-BR" sz="8000" dirty="0"/>
              <a:t>na e-mailovej adrese </a:t>
            </a:r>
            <a:r>
              <a:rPr lang="pt-BR" sz="8000" dirty="0" smtClean="0">
                <a:hlinkClick r:id="rId4"/>
              </a:rPr>
              <a:t>vyzvy@ia.gov.sk</a:t>
            </a:r>
            <a:endParaRPr lang="sk-SK" sz="80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sk-SK" sz="8000" dirty="0"/>
              <a:t>pri elektronickej komunikácii s poskytovateľom je potrebné, aby žiadateľ o NFP v predmete správy uviedol:</a:t>
            </a:r>
          </a:p>
          <a:p>
            <a:pPr marL="803275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8000" dirty="0"/>
              <a:t>- kód výzvy, v rámci ktorej zasiela svoju otázku</a:t>
            </a:r>
          </a:p>
          <a:p>
            <a:pPr marL="982663" indent="-179388" algn="just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sk-SK" sz="8000" dirty="0" smtClean="0"/>
              <a:t>presný </a:t>
            </a:r>
            <a:r>
              <a:rPr lang="sk-SK" sz="8000" dirty="0"/>
              <a:t>názov </a:t>
            </a:r>
            <a:r>
              <a:rPr lang="sk-SK" sz="8000" dirty="0" smtClean="0"/>
              <a:t>žiadateľa</a:t>
            </a:r>
          </a:p>
          <a:p>
            <a:pPr marL="1946275" indent="-1143000" algn="just"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sk-SK" sz="8000" dirty="0" smtClean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sk-SK" sz="8000" dirty="0" smtClean="0"/>
              <a:t>odporúčame </a:t>
            </a:r>
            <a:r>
              <a:rPr lang="sk-SK" sz="8000" dirty="0"/>
              <a:t>žiadateľom priebežne sledovať webové sídlo</a:t>
            </a:r>
            <a:r>
              <a:rPr lang="sk-SK" sz="8000" b="1" dirty="0"/>
              <a:t> </a:t>
            </a:r>
            <a:r>
              <a:rPr lang="sk-SK" sz="8000" b="1" u="sng" dirty="0" err="1" smtClean="0">
                <a:hlinkClick r:id="rId3"/>
              </a:rPr>
              <a:t>www.ia.gov.sk</a:t>
            </a:r>
            <a:endParaRPr lang="sk-SK" sz="8000" b="1" dirty="0"/>
          </a:p>
        </p:txBody>
      </p:sp>
      <p:sp>
        <p:nvSpPr>
          <p:cNvPr id="4" name="Nadpis 3"/>
          <p:cNvSpPr txBox="1">
            <a:spLocks/>
          </p:cNvSpPr>
          <p:nvPr/>
        </p:nvSpPr>
        <p:spPr>
          <a:xfrm>
            <a:off x="462398" y="260648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Komunikácia</a:t>
            </a:r>
            <a:endParaRPr lang="sk-SK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11833</TotalTime>
  <Words>398</Words>
  <Application>Microsoft Office PowerPoint</Application>
  <PresentationFormat>Prezentácia na obrazovke (4:3)</PresentationFormat>
  <Paragraphs>78</Paragraphs>
  <Slides>10</Slides>
  <Notes>10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Aktuálne výzvy pre  dopytovo-orientované projekty  OP ĽZ – PO 2, 3 a 4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Sedálová Barbora</dc:creator>
  <cp:lastModifiedBy>Vaneková Jana</cp:lastModifiedBy>
  <cp:revision>492</cp:revision>
  <cp:lastPrinted>2018-05-25T13:48:27Z</cp:lastPrinted>
  <dcterms:created xsi:type="dcterms:W3CDTF">2017-11-09T22:06:15Z</dcterms:created>
  <dcterms:modified xsi:type="dcterms:W3CDTF">2018-06-18T14:14:19Z</dcterms:modified>
</cp:coreProperties>
</file>