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0"/>
  </p:notesMasterIdLst>
  <p:handoutMasterIdLst>
    <p:handoutMasterId r:id="rId21"/>
  </p:handoutMasterIdLst>
  <p:sldIdLst>
    <p:sldId id="256" r:id="rId2"/>
    <p:sldId id="321" r:id="rId3"/>
    <p:sldId id="325" r:id="rId4"/>
    <p:sldId id="326" r:id="rId5"/>
    <p:sldId id="340" r:id="rId6"/>
    <p:sldId id="319" r:id="rId7"/>
    <p:sldId id="322" r:id="rId8"/>
    <p:sldId id="335" r:id="rId9"/>
    <p:sldId id="320" r:id="rId10"/>
    <p:sldId id="324" r:id="rId11"/>
    <p:sldId id="330" r:id="rId12"/>
    <p:sldId id="333" r:id="rId13"/>
    <p:sldId id="327" r:id="rId14"/>
    <p:sldId id="299" r:id="rId15"/>
    <p:sldId id="338" r:id="rId16"/>
    <p:sldId id="339" r:id="rId17"/>
    <p:sldId id="318" r:id="rId18"/>
    <p:sldId id="268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dálová Barbora" initials="S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79712" autoAdjust="0"/>
  </p:normalViewPr>
  <p:slideViewPr>
    <p:cSldViewPr>
      <p:cViewPr>
        <p:scale>
          <a:sx n="75" d="100"/>
          <a:sy n="75" d="100"/>
        </p:scale>
        <p:origin x="-1140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k-SK" smtClean="0"/>
              <a:t>Výzva OP ĽZ 2016/2.1.1/02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77134-196D-44B3-A7E7-AEA003B51C2F}" type="datetimeFigureOut">
              <a:rPr lang="sk-SK" smtClean="0"/>
              <a:t>14. 7. 2017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C5484-CED3-4472-A252-9F587397F70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37827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k-SK" smtClean="0"/>
              <a:t>Výzva OP ĽZ 2016/2.1.1/02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F403B-A597-46AC-9CB2-6B8C4D0F7B16}" type="datetimeFigureOut">
              <a:rPr lang="sk-SK" smtClean="0"/>
              <a:t>14. 7. 2017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3B692-E180-499D-BF7C-936D337949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82713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1. Predstavenie</a:t>
            </a:r>
            <a:br>
              <a:rPr lang="sk-SK" dirty="0" smtClean="0"/>
            </a:br>
            <a:r>
              <a:rPr lang="sk-SK" dirty="0" smtClean="0"/>
              <a:t>2. účel prezentácie – prezentovať podmienky poskytnutia</a:t>
            </a:r>
            <a:r>
              <a:rPr lang="sk-SK" baseline="0" dirty="0" smtClean="0"/>
              <a:t> príspevku, ktoré ....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3. Prosíme</a:t>
            </a:r>
            <a:r>
              <a:rPr lang="sk-SK" baseline="0" dirty="0" smtClean="0"/>
              <a:t> Vaše otázky </a:t>
            </a:r>
            <a:r>
              <a:rPr lang="sk-SK" dirty="0" smtClean="0"/>
              <a:t>po prezentácii v rámci diskusie /</a:t>
            </a:r>
            <a:r>
              <a:rPr lang="sk-SK" baseline="0" dirty="0" smtClean="0"/>
              <a:t> </a:t>
            </a:r>
            <a:r>
              <a:rPr lang="sk-SK" dirty="0" smtClean="0"/>
              <a:t>otázky môžete uviesť aj do dotazníka spätnej väzby – odpovede zverejníme na stránke v rámci FAQ – často</a:t>
            </a:r>
            <a:r>
              <a:rPr lang="sk-SK" baseline="0" dirty="0" smtClean="0"/>
              <a:t> opytovaných otázok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4.</a:t>
            </a:r>
            <a:r>
              <a:rPr lang="sk-SK" baseline="0" dirty="0" smtClean="0"/>
              <a:t> overenie, či som zrozumiteľný </a:t>
            </a:r>
            <a:r>
              <a:rPr lang="sk-SK" dirty="0" smtClean="0"/>
              <a:t>/ počujete</a:t>
            </a:r>
            <a:r>
              <a:rPr lang="sk-SK" baseline="0" dirty="0" smtClean="0"/>
              <a:t> ma dobre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5. Otázka</a:t>
            </a:r>
            <a:r>
              <a:rPr lang="sk-SK" baseline="0" dirty="0" smtClean="0"/>
              <a:t> do publika – kto už vie, že žiadosť podá? Kto ešte nie je presvedčený / kto už má skúsenosti s projektmi spolufinancovanými ESF?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23706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CEF97-01DB-4E83-AFB0-3F908F41CDC8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8046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CEF97-01DB-4E83-AFB0-3F908F41CDC8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9992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u="sng" dirty="0" smtClean="0"/>
              <a:t>(</a:t>
            </a:r>
            <a:r>
              <a:rPr lang="sk-SK" sz="1200" dirty="0" smtClean="0"/>
              <a:t>Pri posudzovaní územnej oprávnenosti je rozhodujúce miesto výkonu aktivity a vzťah CS k oprávnenému územiu – osoba z CS musí mať na oprávnenom území trvalý pobyt; sídlo žiadateľa nie je pre určenie územnej oprávnenosti rozhodujúce. )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CEF97-01DB-4E83-AFB0-3F908F41CDC8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6208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CEF97-01DB-4E83-AFB0-3F908F41CDC8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3019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Oprávneným žiadateľom je:</a:t>
            </a:r>
          </a:p>
          <a:p>
            <a:pPr lvl="0"/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občianske združenia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súlade so zákonom č. 83/1990 Zb. o združovaní občanov v znení neskorších predpisov</a:t>
            </a:r>
          </a:p>
          <a:p>
            <a:pPr lvl="0"/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neziskové organizácie poskytujúce všeobecne prospešné služby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založené v súlade so zákonom č. 213/1997 Z. z. o neziskových organizáciách poskytujúcich všeobecne prospešné služby v znení neskorších predpisov</a:t>
            </a:r>
          </a:p>
          <a:p>
            <a:pPr lvl="0"/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nadácie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založené v súlade so zákonom č. 34/2002 Z. z. o nadáciách a o zmene Občianskeho zákonníka v znení neskorších predpisov</a:t>
            </a:r>
          </a:p>
          <a:p>
            <a:pPr lvl="0"/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záujmové združenia právnických osôb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založené v súlade so zákonom č. 40/1964 Zb. Občiansky zákonník v znení neskorších predpisov výlučne len právnickými osobami, a to bez zreteľa na ich charakter, zapísané do registra záujmových združení právnických osôb</a:t>
            </a:r>
          </a:p>
        </p:txBody>
      </p:sp>
    </p:spTree>
    <p:extLst>
      <p:ext uri="{BB962C8B-B14F-4D97-AF65-F5344CB8AC3E}">
        <p14:creationId xmlns:p14="http://schemas.microsoft.com/office/powerpoint/2010/main" val="537474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Merateľné ukazovatele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218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Výzva OP ĽZ 2016/2.1.1/02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3690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Výzva OP ĽZ 2016/2.1.1/02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136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Výzva OP ĽZ 2016/2.1.1/02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3455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6064" y="4149080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998240" y="6165304"/>
            <a:ext cx="2133600" cy="365125"/>
          </a:xfrm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1965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4581128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854224" y="6309320"/>
            <a:ext cx="2133600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Výzva OP ĽZ 2016/2.1.1/02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332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6064" y="4623271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971600" y="6309320"/>
            <a:ext cx="2133600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Výzva OP ĽZ 2016/2.1.1/02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332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n nadp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Výzva OP ĽZ 2016/2.1.1/02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6" name="Zástupný symbol obsahu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58882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obsahu 5" descr="IA.bmp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2411760" y="6189954"/>
            <a:ext cx="1224136" cy="39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ástupný symbol obsahu 2"/>
          <p:cNvSpPr>
            <a:spLocks noGrp="1"/>
          </p:cNvSpPr>
          <p:nvPr>
            <p:ph idx="1"/>
          </p:nvPr>
        </p:nvSpPr>
        <p:spPr>
          <a:xfrm>
            <a:off x="467544" y="424631"/>
            <a:ext cx="8186766" cy="4876577"/>
          </a:xfrm>
        </p:spPr>
        <p:txBody>
          <a:bodyPr/>
          <a:lstStyle>
            <a:lvl1pPr>
              <a:defRPr sz="4000"/>
            </a:lvl1pPr>
          </a:lstStyle>
          <a:p>
            <a:pPr lvl="0" algn="ctr">
              <a:buFont typeface="Arial" charset="0"/>
              <a:buNone/>
            </a:pPr>
            <a:r>
              <a:rPr lang="sk-SK" b="1" smtClean="0">
                <a:solidFill>
                  <a:schemeClr val="accent6">
                    <a:lumMod val="75000"/>
                  </a:schemeClr>
                </a:solidFill>
              </a:rPr>
              <a:t>Upravte štýl predlohy textu.</a:t>
            </a:r>
          </a:p>
          <a:p>
            <a:pPr lvl="1" algn="ctr">
              <a:buFont typeface="Arial" charset="0"/>
              <a:buNone/>
            </a:pPr>
            <a:r>
              <a:rPr lang="sk-SK" b="1" smtClean="0">
                <a:solidFill>
                  <a:schemeClr val="accent6">
                    <a:lumMod val="75000"/>
                  </a:schemeClr>
                </a:solidFill>
              </a:rPr>
              <a:t>Druhá úroveň</a:t>
            </a:r>
          </a:p>
          <a:p>
            <a:pPr lvl="2" algn="ctr">
              <a:buFont typeface="Arial" charset="0"/>
              <a:buNone/>
            </a:pPr>
            <a:r>
              <a:rPr lang="sk-SK" b="1" smtClean="0">
                <a:solidFill>
                  <a:schemeClr val="accent6">
                    <a:lumMod val="75000"/>
                  </a:schemeClr>
                </a:solidFill>
              </a:rPr>
              <a:t>Tretia úroveň</a:t>
            </a:r>
          </a:p>
          <a:p>
            <a:pPr lvl="3" algn="ctr">
              <a:buFont typeface="Arial" charset="0"/>
              <a:buNone/>
            </a:pPr>
            <a:r>
              <a:rPr lang="sk-SK" b="1" smtClean="0">
                <a:solidFill>
                  <a:schemeClr val="accent6">
                    <a:lumMod val="75000"/>
                  </a:schemeClr>
                </a:solidFill>
              </a:rPr>
              <a:t>Štvrtá úroveň</a:t>
            </a:r>
          </a:p>
          <a:p>
            <a:pPr lvl="4" algn="ctr">
              <a:buFont typeface="Arial" charset="0"/>
              <a:buNone/>
            </a:pPr>
            <a:r>
              <a:rPr lang="sk-SK" b="1" smtClean="0">
                <a:solidFill>
                  <a:schemeClr val="accent6">
                    <a:lumMod val="75000"/>
                  </a:schemeClr>
                </a:solidFill>
              </a:rPr>
              <a:t>Piata úroveň</a:t>
            </a:r>
            <a:endParaRPr lang="sk-SK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73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Výzva OP ĽZ 2016/2.1.1/02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4132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Výzva OP ĽZ 2016/2.1.1/02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8DC6-2DB1-4270-A76B-ADCE5B9B30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07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Výzva OP ĽZ 2016/2.1.1/02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986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Výzva OP ĽZ 2016/2.1.1/02</a:t>
            </a:r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6676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Výzva OP ĽZ 2016/2.1.1/02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2195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Výzva OP ĽZ 2016/2.1.1/02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579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Výzva OP ĽZ 2016/2.1.1/02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8DC6-2DB1-4270-A76B-ADCE5B9B30E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726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Výzva OP ĽZ 2016/2.1.1/02</a:t>
            </a: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5190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Výzva OP ĽZ 2016/2.1.1/02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901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72" r:id="rId13"/>
    <p:sldLayoutId id="2147483673" r:id="rId14"/>
    <p:sldLayoutId id="2147483666" r:id="rId15"/>
    <p:sldLayoutId id="2147483667" r:id="rId16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Priloha_1a_Rozpocet_projektu_s_podrobnym_komentarom_v1.3%20(1).xlsx" TargetMode="Externa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Pr&#237;loha%20&#269;.%204%20Zoznam%20merate&#318;n&#253;ch%20ukazovate&#318;ov.doc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Priloha_c__1-2_Kontrolny_zoznam_uplnosti_ziadosti_o_NFP.rt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Relationship Id="rId4" Type="http://schemas.openxmlformats.org/officeDocument/2006/relationships/hyperlink" Target="Pr&#237;loha%20&#269;.%2012%20Poverenie%20na%20zastupovanie%20organiz&#225;cie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4221088"/>
            <a:ext cx="8924528" cy="1470025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k-SK" sz="2700" b="1" dirty="0" smtClean="0">
                <a:solidFill>
                  <a:schemeClr val="accent6">
                    <a:lumMod val="75000"/>
                  </a:schemeClr>
                </a:solidFill>
              </a:rPr>
              <a:t>Výzva na predkladanie žiadostí o NFP - OP ĽZ DOP 2017/4.1.2/01: </a:t>
            </a:r>
            <a:br>
              <a:rPr lang="sk-SK" sz="27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k-SK" sz="2700" b="1" dirty="0" smtClean="0">
                <a:solidFill>
                  <a:schemeClr val="accent6">
                    <a:lumMod val="75000"/>
                  </a:schemeClr>
                </a:solidFill>
              </a:rPr>
              <a:t>„</a:t>
            </a:r>
            <a:r>
              <a:rPr lang="sk-SK" sz="2700" b="1" i="1" dirty="0">
                <a:solidFill>
                  <a:schemeClr val="accent6">
                    <a:lumMod val="75000"/>
                  </a:schemeClr>
                </a:solidFill>
              </a:rPr>
              <a:t>Vzdelávanie zástupcov reprezentatívnych organizácií osôb so zdravotným postihnutím v oblasti uplatňovania práv osôb </a:t>
            </a:r>
            <a:r>
              <a:rPr lang="sk-SK" sz="2700" b="1" i="1" dirty="0" smtClean="0">
                <a:solidFill>
                  <a:schemeClr val="accent6">
                    <a:lumMod val="75000"/>
                  </a:schemeClr>
                </a:solidFill>
              </a:rPr>
              <a:t>so 		zdravotným postihnutím“ </a:t>
            </a:r>
            <a:r>
              <a:rPr lang="sk-SK" sz="2200" dirty="0" smtClean="0">
                <a:solidFill>
                  <a:schemeClr val="accent6">
                    <a:lumMod val="75000"/>
                  </a:schemeClr>
                </a:solidFill>
              </a:rPr>
              <a:t>			</a:t>
            </a:r>
            <a:r>
              <a:rPr lang="sk-SK" sz="2200" dirty="0" smtClean="0"/>
              <a:t/>
            </a:r>
            <a:br>
              <a:rPr lang="sk-SK" sz="2200" dirty="0" smtClean="0"/>
            </a:br>
            <a:r>
              <a:rPr lang="sk-SK" sz="2200" dirty="0" smtClean="0"/>
              <a:t>	</a:t>
            </a:r>
            <a:r>
              <a:rPr lang="sk-SK" sz="2200" b="1" dirty="0" smtClean="0"/>
              <a:t>Implementačná agentúra Ministerstva práce, sociálnych vecí a rodiny SR</a:t>
            </a:r>
            <a:r>
              <a:rPr lang="sk-SK" sz="2200" dirty="0" smtClean="0"/>
              <a:t> </a:t>
            </a:r>
            <a:r>
              <a:rPr lang="sk-SK" sz="2400" dirty="0" smtClean="0"/>
              <a:t/>
            </a:r>
            <a:br>
              <a:rPr lang="sk-SK" sz="2400" dirty="0" smtClean="0"/>
            </a:br>
            <a:endParaRPr lang="sk-SK" sz="2200" dirty="0"/>
          </a:p>
        </p:txBody>
      </p:sp>
    </p:spTree>
    <p:extLst>
      <p:ext uri="{BB962C8B-B14F-4D97-AF65-F5344CB8AC3E}">
        <p14:creationId xmlns:p14="http://schemas.microsoft.com/office/powerpoint/2010/main" val="397759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Oprávnené skupiny výdavkov </a:t>
            </a:r>
            <a:endParaRPr lang="sk-SK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sk-SK" dirty="0"/>
              <a:t>	</a:t>
            </a:r>
          </a:p>
          <a:p>
            <a:pPr marL="742950" indent="-742950">
              <a:buFont typeface="+mj-lt"/>
              <a:buAutoNum type="arabicPeriod"/>
            </a:pPr>
            <a:r>
              <a:rPr lang="sk-SK" dirty="0"/>
              <a:t>521 – 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Mzdové výdavky </a:t>
            </a:r>
            <a:r>
              <a:rPr lang="sk-SK" dirty="0"/>
              <a:t>- Tútor, mentor, kouč, odborný poradca / Lektor pre vzdelávanie, motivačné aktivity </a:t>
            </a:r>
            <a:r>
              <a:rPr lang="sk-SK" dirty="0" smtClean="0"/>
              <a:t>- </a:t>
            </a:r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Poznámka: </a:t>
            </a:r>
            <a:r>
              <a:rPr lang="sk-SK" dirty="0" smtClean="0"/>
              <a:t>Preukazovanie </a:t>
            </a:r>
            <a:r>
              <a:rPr lang="sk-SK" dirty="0"/>
              <a:t>splnenia minimálnych kvalifikačných a odborných požiadaviek sa pri podaní žiadosti o NFP neuplatňuje v prípade, ak žiadateľ ešte nemá vybrané konkrétne osoby na navrhované pozície v projekte. V tomto prípade žiadateľ predkladá </a:t>
            </a:r>
            <a:r>
              <a:rPr lang="sk-SK" b="1" dirty="0"/>
              <a:t>Čestné vyhlásenie a preukázanie splnenia podmienok sa vykoná až počas realizácie projektu</a:t>
            </a:r>
            <a:r>
              <a:rPr lang="sk-SK" dirty="0" smtClean="0"/>
              <a:t>.</a:t>
            </a:r>
            <a:endParaRPr lang="sk-SK" dirty="0"/>
          </a:p>
          <a:p>
            <a:pPr marL="742950" indent="-742950">
              <a:buFont typeface="+mj-lt"/>
              <a:buAutoNum type="arabicPeriod"/>
            </a:pPr>
            <a:r>
              <a:rPr lang="sk-SK" dirty="0"/>
              <a:t>905 – 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Ostatné spôsoby </a:t>
            </a:r>
            <a:r>
              <a:rPr lang="sk-SK" b="1" u="sng" dirty="0">
                <a:solidFill>
                  <a:schemeClr val="accent6">
                    <a:lumMod val="75000"/>
                  </a:schemeClr>
                </a:solidFill>
              </a:rPr>
              <a:t>paušálneho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 financovania </a:t>
            </a:r>
            <a:r>
              <a:rPr lang="sk-SK" dirty="0"/>
              <a:t>- Výdavky </a:t>
            </a:r>
            <a:r>
              <a:rPr lang="sk-SK" u="sng" dirty="0"/>
              <a:t>na riadenie projektu vo výške </a:t>
            </a:r>
            <a:r>
              <a:rPr lang="sk-SK" u="sng" dirty="0" smtClean="0"/>
              <a:t>8,32 % </a:t>
            </a:r>
            <a:r>
              <a:rPr lang="sk-SK" dirty="0"/>
              <a:t>z celkových oprávnených priamych výdavkov na zamestnancov v rámci projektu. </a:t>
            </a:r>
          </a:p>
          <a:p>
            <a:pPr marL="742950" indent="-742950">
              <a:buFont typeface="+mj-lt"/>
              <a:buAutoNum type="arabicPeriod"/>
            </a:pPr>
            <a:r>
              <a:rPr lang="sk-SK" dirty="0"/>
              <a:t>903 – </a:t>
            </a:r>
            <a:r>
              <a:rPr lang="sk-SK" b="1" u="sng" dirty="0">
                <a:solidFill>
                  <a:schemeClr val="accent6">
                    <a:lumMod val="75000"/>
                  </a:schemeClr>
                </a:solidFill>
              </a:rPr>
              <a:t>Paušálna 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sadzba na ostatné výdavky </a:t>
            </a:r>
            <a:r>
              <a:rPr lang="sk-SK" dirty="0"/>
              <a:t>projektu </a:t>
            </a:r>
            <a:r>
              <a:rPr lang="sk-SK" u="sng" dirty="0"/>
              <a:t>vo výške </a:t>
            </a:r>
            <a:r>
              <a:rPr lang="sk-SK" u="sng" dirty="0" smtClean="0"/>
              <a:t>40 % </a:t>
            </a:r>
            <a:r>
              <a:rPr lang="sk-SK" dirty="0"/>
              <a:t>z celkových oprávnených priamych nákladov na zamestnancov v rámci projektu. 	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2595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9766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sk-SK" sz="2000" b="1" dirty="0" smtClean="0">
                <a:solidFill>
                  <a:schemeClr val="accent6">
                    <a:lumMod val="75000"/>
                  </a:schemeClr>
                </a:solidFill>
              </a:rPr>
              <a:t>521 - Mzdové výdavky </a:t>
            </a:r>
            <a:r>
              <a:rPr lang="sk-SK" sz="2000" dirty="0" smtClean="0"/>
              <a:t>(</a:t>
            </a:r>
            <a:r>
              <a:rPr lang="sk-SK" sz="2000" dirty="0"/>
              <a:t>Oprávnenými mzdovými výdavkami sú hrubá mzda a povinné odvody žiadateľa/prijímateľa  na odborných pracovníkov s ohľadom na predchádzajúcu mzdovú politiku </a:t>
            </a:r>
            <a:r>
              <a:rPr lang="sk-SK" sz="2000" dirty="0" smtClean="0"/>
              <a:t>žiadateľa/prijímateľa</a:t>
            </a:r>
            <a:r>
              <a:rPr lang="sk-SK" sz="2000" dirty="0" smtClean="0"/>
              <a:t>). </a:t>
            </a:r>
            <a:endParaRPr lang="sk-SK" sz="20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sk-SK" sz="2000" dirty="0"/>
              <a:t> </a:t>
            </a:r>
            <a:r>
              <a:rPr lang="sk-SK" sz="2000" dirty="0" smtClean="0"/>
              <a:t>  	</a:t>
            </a:r>
            <a:endParaRPr lang="sk-SK" sz="24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sk-SK" sz="24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sk-SK" sz="24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sk-SK" sz="2400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sk-SK" sz="24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sk-SK" sz="24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sk-SK" sz="17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sk-SK" sz="17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sk-SK" sz="17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sk-SK" sz="1700" dirty="0" smtClean="0"/>
              <a:t>*</a:t>
            </a:r>
            <a:r>
              <a:rPr lang="sk-SK" sz="1700" dirty="0" smtClean="0"/>
              <a:t>Hodinou </a:t>
            </a:r>
            <a:r>
              <a:rPr lang="sk-SK" sz="1800" dirty="0"/>
              <a:t>pri lektorovaní a tlmočení sa rozumie vyučovacia hodina v rozsahu </a:t>
            </a:r>
            <a:r>
              <a:rPr lang="sk-SK" sz="1800" dirty="0" smtClean="0"/>
              <a:t>60 minút</a:t>
            </a:r>
            <a:r>
              <a:rPr lang="sk-SK" sz="1800" dirty="0"/>
              <a:t>. </a:t>
            </a:r>
            <a:r>
              <a:rPr lang="sk-SK" sz="1800" dirty="0" smtClean="0"/>
              <a:t>Lektorovi </a:t>
            </a:r>
            <a:r>
              <a:rPr lang="sk-SK" sz="1800" dirty="0"/>
              <a:t>a tlmočníkovi sa uhrádza len samotný výkon </a:t>
            </a:r>
            <a:r>
              <a:rPr lang="sk-SK" sz="1800" dirty="0" smtClean="0"/>
              <a:t>lektorovania</a:t>
            </a:r>
            <a:r>
              <a:rPr lang="sk-SK" sz="1800" dirty="0"/>
              <a:t>, t.j. </a:t>
            </a:r>
            <a:r>
              <a:rPr lang="sk-SK" sz="1800" dirty="0" smtClean="0"/>
              <a:t>čas prednášania/lektorovania </a:t>
            </a:r>
            <a:r>
              <a:rPr lang="sk-SK" sz="1800" dirty="0"/>
              <a:t>bez prestávok. </a:t>
            </a:r>
            <a:endParaRPr lang="sk-SK" sz="1700" dirty="0"/>
          </a:p>
        </p:txBody>
      </p:sp>
      <p:sp>
        <p:nvSpPr>
          <p:cNvPr id="3" name="Nadpis 3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23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2" name="Tabuľ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421470"/>
              </p:ext>
            </p:extLst>
          </p:nvPr>
        </p:nvGraphicFramePr>
        <p:xfrm>
          <a:off x="585900" y="1700808"/>
          <a:ext cx="7992888" cy="2663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2568"/>
                <a:gridCol w="2880320"/>
              </a:tblGrid>
              <a:tr h="624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Podporované pozície odborných pracovníkov</a:t>
                      </a:r>
                      <a:endParaRPr lang="sk-SK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Maximálna oprávnená výška hrubej </a:t>
                      </a:r>
                      <a:r>
                        <a:rPr lang="sk-SK" sz="1600" b="1" u="sng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hodinovej</a:t>
                      </a:r>
                      <a:r>
                        <a:rPr lang="sk-SK" sz="16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odmeny v EUR</a:t>
                      </a:r>
                      <a:endParaRPr lang="sk-SK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8437">
                <a:tc>
                  <a:txBody>
                    <a:bodyPr/>
                    <a:lstStyle/>
                    <a:p>
                      <a:r>
                        <a:rPr lang="sk-SK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Lektor</a:t>
                      </a:r>
                      <a:r>
                        <a:rPr lang="sk-SK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prax v oblasti ochrany a presadzovania práv osôb so zdravotným postihnutím najmenej 2 </a:t>
                      </a:r>
                      <a:r>
                        <a:rPr lang="sk-SK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roky </a:t>
                      </a:r>
                      <a:endParaRPr lang="sk-SK" sz="18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26,00 </a:t>
                      </a:r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EUR/ hod.</a:t>
                      </a:r>
                      <a:endParaRPr lang="sk-SK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6719">
                <a:tc>
                  <a:txBody>
                    <a:bodyPr/>
                    <a:lstStyle/>
                    <a:p>
                      <a:r>
                        <a:rPr lang="sk-SK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Tlmočník</a:t>
                      </a:r>
                      <a:r>
                        <a:rPr lang="sk-SK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z/do posunkovej reči, znalosť preukázané minimálne 3 overiteľnými referenciami</a:t>
                      </a:r>
                      <a:endParaRPr lang="sk-SK" sz="18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26,00 </a:t>
                      </a:r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EUR/ hod.</a:t>
                      </a:r>
                      <a:endParaRPr lang="sk-SK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2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Asistent lektora </a:t>
                      </a:r>
                      <a:r>
                        <a:rPr lang="sk-SK" sz="18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 osoby so zdravotným postihnutím, prax minimálne 6 mesiacov v oblasti práce s osobami so zdravotným postihnutím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13,00 </a:t>
                      </a:r>
                      <a:r>
                        <a:rPr lang="sk-SK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EUR/ hod.</a:t>
                      </a:r>
                      <a:endParaRPr lang="sk-SK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727200" y="2574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1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k-SK" dirty="0"/>
              <a:t>V rámci posudzovania oprávnenosti výdavkov sa pri výkone administratívnej finančnej kontroly a finančnej kontroly na mieste kontroluje </a:t>
            </a:r>
            <a:r>
              <a:rPr lang="sk-SK" b="1" u="sng" dirty="0">
                <a:solidFill>
                  <a:schemeClr val="accent6">
                    <a:lumMod val="75000"/>
                  </a:schemeClr>
                </a:solidFill>
              </a:rPr>
              <a:t>správna aplikácia paušálnej sadzby</a:t>
            </a:r>
            <a:r>
              <a:rPr lang="sk-SK" dirty="0"/>
              <a:t>, a to určenie základne pre výpočet paušálnej sadzby, percentuálna výška paušálnej sadzby a matematický výpočet výšky výdavkov na ostatné výdavky projektu určených paušálnou sadzbou. </a:t>
            </a:r>
          </a:p>
          <a:p>
            <a:pPr marL="0" indent="0">
              <a:buNone/>
            </a:pPr>
            <a:endParaRPr lang="sk-SK" dirty="0" smtClean="0"/>
          </a:p>
          <a:p>
            <a:r>
              <a:rPr lang="sk-SK" i="1" dirty="0" smtClean="0">
                <a:solidFill>
                  <a:schemeClr val="accent6">
                    <a:lumMod val="75000"/>
                  </a:schemeClr>
                </a:solidFill>
              </a:rPr>
              <a:t>Zjednodušené </a:t>
            </a:r>
            <a:r>
              <a:rPr lang="sk-SK" i="1" dirty="0">
                <a:solidFill>
                  <a:schemeClr val="accent6">
                    <a:lumMod val="75000"/>
                  </a:schemeClr>
                </a:solidFill>
              </a:rPr>
              <a:t>vykazovanie nákladov neznamená zrušenie povinnosti plne </a:t>
            </a:r>
            <a:r>
              <a:rPr lang="sk-SK" i="1" dirty="0" smtClean="0">
                <a:solidFill>
                  <a:schemeClr val="accent6">
                    <a:lumMod val="75000"/>
                  </a:schemeClr>
                </a:solidFill>
              </a:rPr>
              <a:t>dodržiavať </a:t>
            </a:r>
            <a:r>
              <a:rPr lang="sk-SK" i="1" dirty="0">
                <a:solidFill>
                  <a:schemeClr val="accent6">
                    <a:lumMod val="75000"/>
                  </a:schemeClr>
                </a:solidFill>
              </a:rPr>
              <a:t>všetky uplatniteľné právne predpisy Únie a vnútroštátne právne predpisy SR</a:t>
            </a:r>
            <a:r>
              <a:rPr lang="sk-SK" i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sk-SK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sk-SK" b="1" dirty="0"/>
              <a:t>Ž</a:t>
            </a:r>
            <a:r>
              <a:rPr lang="sk-SK" b="1" dirty="0" smtClean="0"/>
              <a:t>iadateľ </a:t>
            </a:r>
            <a:r>
              <a:rPr lang="sk-SK" b="1" dirty="0"/>
              <a:t>vypĺňa rozpočet, ktorý je prílohou Príručky pre ž</a:t>
            </a:r>
            <a:r>
              <a:rPr lang="sk-SK" b="1" dirty="0" smtClean="0"/>
              <a:t>iadateľa </a:t>
            </a:r>
            <a:r>
              <a:rPr lang="sk-SK" dirty="0"/>
              <a:t>(</a:t>
            </a:r>
            <a:r>
              <a:rPr lang="sk-SK" dirty="0">
                <a:hlinkClick r:id="rId2" action="ppaction://hlinkfile"/>
              </a:rPr>
              <a:t>Príloha 1a</a:t>
            </a:r>
            <a:r>
              <a:rPr lang="sk-SK" dirty="0"/>
              <a:t>). 	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6942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293095"/>
            <a:ext cx="2209800" cy="2066925"/>
          </a:xfrm>
          <a:prstGeom prst="rect">
            <a:avLst/>
          </a:prstGeom>
        </p:spPr>
      </p:pic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sk-SK" sz="8000" b="1" dirty="0" smtClean="0">
                <a:solidFill>
                  <a:schemeClr val="accent6">
                    <a:lumMod val="75000"/>
                  </a:schemeClr>
                </a:solidFill>
              </a:rPr>
              <a:t>Merateľné ukazovatele</a:t>
            </a:r>
          </a:p>
          <a:p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pre žiadateľa/prijímateľa </a:t>
            </a:r>
            <a:r>
              <a:rPr lang="sk-SK" dirty="0"/>
              <a:t>je záväzná kvantifikácia, -</a:t>
            </a:r>
            <a:r>
              <a:rPr lang="sk-SK" dirty="0" smtClean="0"/>
              <a:t> </a:t>
            </a:r>
            <a:r>
              <a:rPr lang="sk-SK" dirty="0"/>
              <a:t>„nenulová“ hodnota  </a:t>
            </a:r>
            <a:r>
              <a:rPr lang="sk-SK" b="1" u="sng" dirty="0">
                <a:solidFill>
                  <a:schemeClr val="accent6">
                    <a:lumMod val="75000"/>
                  </a:schemeClr>
                </a:solidFill>
              </a:rPr>
              <a:t>merateľných ukazovateľov bez príznaku  </a:t>
            </a:r>
            <a:r>
              <a:rPr lang="sk-SK" b="1" u="sng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sk-SK" b="1" u="sng" dirty="0" smtClean="0">
                <a:solidFill>
                  <a:schemeClr val="accent6">
                    <a:lumMod val="75000"/>
                  </a:schemeClr>
                </a:solidFill>
                <a:hlinkClick r:id="rId3" action="ppaction://hlinkfile"/>
              </a:rPr>
              <a:t>uvedené v prílohe č 4.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0" indent="0">
              <a:buNone/>
            </a:pPr>
            <a:endParaRPr lang="sk-SK" b="1" dirty="0">
              <a:solidFill>
                <a:schemeClr val="accent6">
                  <a:lumMod val="75000"/>
                </a:schemeClr>
              </a:solidFill>
            </a:endParaRPr>
          </a:p>
          <a:p>
            <a:pPr marL="742950" lvl="0" indent="-387350">
              <a:buFont typeface="+mj-lt"/>
              <a:buAutoNum type="alphaLcParenR"/>
            </a:pPr>
            <a:r>
              <a:rPr lang="sk-SK" dirty="0" smtClean="0"/>
              <a:t>Počet </a:t>
            </a:r>
            <a:r>
              <a:rPr lang="sk-SK" b="1" u="sng" dirty="0"/>
              <a:t>zamestnávateľov/inštitúcií,</a:t>
            </a:r>
            <a:r>
              <a:rPr lang="sk-SK" dirty="0"/>
              <a:t> ktoré </a:t>
            </a:r>
            <a:r>
              <a:rPr lang="sk-SK" b="1" u="sng" dirty="0"/>
              <a:t>po ukončení projektu poskytujú </a:t>
            </a:r>
            <a:r>
              <a:rPr lang="sk-SK" dirty="0"/>
              <a:t>vzdelávanie/poradenstvo alebo realizujú opatrenia v oblasti prevencie a eliminácie diskriminácie </a:t>
            </a:r>
          </a:p>
          <a:p>
            <a:pPr marL="742950" lvl="0" indent="-387350">
              <a:buFont typeface="+mj-lt"/>
              <a:buAutoNum type="alphaLcParenR"/>
            </a:pPr>
            <a:r>
              <a:rPr lang="sk-SK" dirty="0" smtClean="0"/>
              <a:t>Počet </a:t>
            </a:r>
            <a:r>
              <a:rPr lang="sk-SK" b="1" u="sng" dirty="0"/>
              <a:t>podporených zamestnávateľov/ inštitúcií </a:t>
            </a:r>
            <a:r>
              <a:rPr lang="sk-SK" dirty="0"/>
              <a:t>realizujúcich opatrenia na prevenciu a elimináciu </a:t>
            </a:r>
            <a:r>
              <a:rPr lang="sk-SK" dirty="0" smtClean="0"/>
              <a:t>diskriminácie</a:t>
            </a:r>
            <a:endParaRPr lang="sk-SK" dirty="0"/>
          </a:p>
          <a:p>
            <a:pPr marL="742950" indent="-387350">
              <a:buFont typeface="+mj-lt"/>
              <a:buAutoNum type="alphaLcParenR"/>
            </a:pPr>
            <a:r>
              <a:rPr lang="sk-SK" dirty="0" smtClean="0"/>
              <a:t>Počet </a:t>
            </a:r>
            <a:r>
              <a:rPr lang="sk-SK" dirty="0"/>
              <a:t>aktivít zameraných na zvýšenie povedomia o právach osôb so zdravotným postihnutím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8752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424631"/>
            <a:ext cx="8186766" cy="588468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Podmienky 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poskytnutia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príspevku</a:t>
            </a:r>
            <a:endParaRPr lang="sk-SK" sz="26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sk-SK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sk-SK" sz="2400" dirty="0"/>
          </a:p>
          <a:p>
            <a:pPr marL="0" indent="0" algn="just">
              <a:spcBef>
                <a:spcPts val="0"/>
              </a:spcBef>
              <a:buNone/>
            </a:pPr>
            <a:endParaRPr lang="sk-SK" sz="28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sk-SK" sz="2800" dirty="0"/>
          </a:p>
          <a:p>
            <a:pPr marL="0" indent="0" algn="just">
              <a:spcBef>
                <a:spcPts val="0"/>
              </a:spcBef>
              <a:buNone/>
            </a:pPr>
            <a:endParaRPr lang="sk-SK" sz="2800" dirty="0" smtClean="0"/>
          </a:p>
          <a:p>
            <a:pPr marL="0" indent="0">
              <a:spcBef>
                <a:spcPts val="0"/>
              </a:spcBef>
              <a:buNone/>
            </a:pPr>
            <a:endParaRPr lang="sk-SK" sz="2800" dirty="0" smtClean="0"/>
          </a:p>
          <a:p>
            <a:pPr marL="0" indent="0">
              <a:spcBef>
                <a:spcPts val="0"/>
              </a:spcBef>
              <a:buNone/>
            </a:pPr>
            <a:endParaRPr lang="sk-SK" sz="2800" dirty="0"/>
          </a:p>
          <a:p>
            <a:pPr marL="0" indent="0">
              <a:spcBef>
                <a:spcPts val="0"/>
              </a:spcBef>
              <a:buNone/>
            </a:pPr>
            <a:endParaRPr lang="sk-SK" sz="28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k-SK" sz="2800" dirty="0" smtClean="0"/>
              <a:t>Relevantné </a:t>
            </a:r>
            <a:r>
              <a:rPr lang="sk-SK" sz="2800" dirty="0"/>
              <a:t>prílohy </a:t>
            </a:r>
            <a:r>
              <a:rPr lang="sk-SK" sz="2800" dirty="0" smtClean="0"/>
              <a:t>preukazujúce </a:t>
            </a:r>
            <a:r>
              <a:rPr lang="sk-SK" sz="2800" dirty="0"/>
              <a:t>splnenie podmienok sú súhrnne uvedené v </a:t>
            </a:r>
            <a:r>
              <a:rPr lang="sk-SK" sz="2800" dirty="0" smtClean="0"/>
              <a:t>prílohe </a:t>
            </a:r>
            <a:r>
              <a:rPr lang="sk-SK" sz="2800" dirty="0"/>
              <a:t>č. 1-2 Formulára </a:t>
            </a:r>
            <a:r>
              <a:rPr lang="sk-SK" sz="2800" dirty="0" err="1" smtClean="0"/>
              <a:t>ŽoNFP</a:t>
            </a:r>
            <a:r>
              <a:rPr lang="sk-SK" sz="2800" dirty="0" smtClean="0"/>
              <a:t>: 			</a:t>
            </a:r>
            <a:r>
              <a:rPr lang="sk-SK" sz="2800" dirty="0" smtClean="0">
                <a:hlinkClick r:id="rId3" action="ppaction://hlinkfile"/>
              </a:rPr>
              <a:t>Kontrolný </a:t>
            </a:r>
            <a:r>
              <a:rPr lang="sk-SK" sz="2800" dirty="0">
                <a:hlinkClick r:id="rId3" action="ppaction://hlinkfile"/>
              </a:rPr>
              <a:t>zoznam </a:t>
            </a:r>
            <a:r>
              <a:rPr lang="sk-SK" sz="2800" dirty="0" smtClean="0">
                <a:hlinkClick r:id="rId3" action="ppaction://hlinkfile"/>
              </a:rPr>
              <a:t>úplnosti </a:t>
            </a:r>
            <a:r>
              <a:rPr lang="sk-SK" sz="2800" dirty="0" err="1" smtClean="0">
                <a:hlinkClick r:id="rId3" action="ppaction://hlinkfile"/>
              </a:rPr>
              <a:t>ŽoNFP</a:t>
            </a:r>
            <a:endParaRPr lang="sk-SK" sz="28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sk-SK" sz="2800" dirty="0"/>
          </a:p>
          <a:p>
            <a:pPr marL="0" indent="0" algn="ctr">
              <a:spcBef>
                <a:spcPts val="0"/>
              </a:spcBef>
              <a:buNone/>
            </a:pPr>
            <a:r>
              <a:rPr lang="sk-SK" sz="2800" dirty="0" smtClean="0">
                <a:solidFill>
                  <a:schemeClr val="accent6">
                    <a:lumMod val="75000"/>
                  </a:schemeClr>
                </a:solidFill>
              </a:rPr>
              <a:t>Žiadateľ </a:t>
            </a:r>
            <a:r>
              <a:rPr lang="sk-SK" sz="2800" dirty="0">
                <a:solidFill>
                  <a:schemeClr val="accent6">
                    <a:lumMod val="75000"/>
                  </a:schemeClr>
                </a:solidFill>
              </a:rPr>
              <a:t>je organizáciou združujúcou osoby so zdravotným postihnutím alebo zastupujúcou záujmy osôb so zdravotným postihnutím a je oprávnený realizovať </a:t>
            </a:r>
            <a:r>
              <a:rPr lang="sk-SK" sz="2800" dirty="0" smtClean="0">
                <a:solidFill>
                  <a:schemeClr val="accent6">
                    <a:lumMod val="75000"/>
                  </a:schemeClr>
                </a:solidFill>
              </a:rPr>
              <a:t>vzdelávanie</a:t>
            </a:r>
            <a:endParaRPr lang="sk-SK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sk-SK" sz="2800" dirty="0"/>
          </a:p>
        </p:txBody>
      </p:sp>
      <p:pic>
        <p:nvPicPr>
          <p:cNvPr id="7170" name="Picture 2" descr="C:\Users\Kollarj\Desktop\Prezentácia_podmienky_2016 211 02\check list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2" r="22845"/>
          <a:stretch/>
        </p:blipFill>
        <p:spPr bwMode="auto">
          <a:xfrm>
            <a:off x="4932040" y="971795"/>
            <a:ext cx="1625600" cy="224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Kollarj\Desktop\Prezentácia_podmienky_2016 211 02\check list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90244"/>
            <a:ext cx="1810169" cy="212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0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424631"/>
            <a:ext cx="8186766" cy="559665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sk-SK" dirty="0" smtClean="0"/>
          </a:p>
          <a:p>
            <a:pPr marL="0" indent="0" algn="ctr">
              <a:buNone/>
            </a:pPr>
            <a:r>
              <a:rPr lang="sk-SK" sz="5000" b="1" dirty="0" smtClean="0">
                <a:solidFill>
                  <a:schemeClr val="accent6">
                    <a:lumMod val="75000"/>
                  </a:schemeClr>
                </a:solidFill>
              </a:rPr>
              <a:t>Kritéria, ktoré sa </a:t>
            </a:r>
            <a:r>
              <a:rPr lang="sk-SK" sz="5000" b="1" dirty="0">
                <a:solidFill>
                  <a:schemeClr val="accent6">
                    <a:lumMod val="75000"/>
                  </a:schemeClr>
                </a:solidFill>
              </a:rPr>
              <a:t>aplikujú / neaplikujú v rámci schvaľovania </a:t>
            </a:r>
            <a:r>
              <a:rPr lang="sk-SK" sz="5000" b="1" dirty="0" err="1">
                <a:solidFill>
                  <a:schemeClr val="accent6">
                    <a:lumMod val="75000"/>
                  </a:schemeClr>
                </a:solidFill>
              </a:rPr>
              <a:t>ŽoNFP</a:t>
            </a:r>
            <a:r>
              <a:rPr lang="sk-SK" sz="5000" b="1" dirty="0">
                <a:solidFill>
                  <a:schemeClr val="accent6">
                    <a:lumMod val="75000"/>
                  </a:schemeClr>
                </a:solidFill>
              </a:rPr>
              <a:t> k výzve OP ĽZ </a:t>
            </a:r>
            <a:r>
              <a:rPr lang="sk-SK" sz="5000" b="1" dirty="0" smtClean="0">
                <a:solidFill>
                  <a:schemeClr val="accent6">
                    <a:lumMod val="75000"/>
                  </a:schemeClr>
                </a:solidFill>
              </a:rPr>
              <a:t>2017/4.1.2/01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sk-SK" b="1" dirty="0" smtClean="0">
                <a:solidFill>
                  <a:srgbClr val="FF0000"/>
                </a:solidFill>
              </a:rPr>
              <a:t>zoznam je zverejnený na stránke IA MPSVR SR vo FAQ k výzve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Hodnotiaca </a:t>
            </a:r>
            <a:r>
              <a:rPr lang="sk-SK" dirty="0"/>
              <a:t>oblasť: Príspevok navrhovaného projektu k cieľom a výsledkom OP a PO</a:t>
            </a:r>
          </a:p>
          <a:p>
            <a:pPr marL="742950" lvl="0" indent="-387350">
              <a:buFont typeface="+mj-lt"/>
              <a:buAutoNum type="arabicPeriod"/>
            </a:pPr>
            <a:r>
              <a:rPr lang="sk-SK" dirty="0"/>
              <a:t>Prispieva projekt k cieľom stanoveným vo </a:t>
            </a:r>
            <a:r>
              <a:rPr lang="sk-SK" dirty="0" smtClean="0"/>
              <a:t>výzve – kritérium sa aplikuje</a:t>
            </a:r>
            <a:endParaRPr lang="sk-SK" dirty="0"/>
          </a:p>
          <a:p>
            <a:pPr marL="742950" lvl="0" indent="-387350">
              <a:buFont typeface="+mj-lt"/>
              <a:buAutoNum type="arabicPeriod"/>
            </a:pPr>
            <a:r>
              <a:rPr lang="sk-SK" dirty="0"/>
              <a:t>Súlad projektu s potrebami cieľovej skupiny / užívateľov </a:t>
            </a:r>
            <a:r>
              <a:rPr lang="sk-SK" dirty="0" smtClean="0"/>
              <a:t>projektu - kritérium sa aplikuje</a:t>
            </a:r>
            <a:endParaRPr lang="sk-SK" dirty="0"/>
          </a:p>
          <a:p>
            <a:pPr marL="742950" lvl="0" indent="-387350">
              <a:buFont typeface="+mj-lt"/>
              <a:buAutoNum type="arabicPeriod"/>
            </a:pPr>
            <a:r>
              <a:rPr lang="sk-SK" dirty="0"/>
              <a:t>Reálnosť hodnoty plánovaných merateľných </a:t>
            </a:r>
            <a:r>
              <a:rPr lang="sk-SK" dirty="0" smtClean="0"/>
              <a:t>ukazovateľov - kritérium sa aplikuje</a:t>
            </a:r>
            <a:endParaRPr lang="sk-SK" dirty="0"/>
          </a:p>
          <a:p>
            <a:pPr marL="742950" lvl="0" indent="-387350">
              <a:buFont typeface="+mj-lt"/>
              <a:buAutoNum type="arabicPeriod"/>
            </a:pPr>
            <a:r>
              <a:rPr lang="sk-SK" dirty="0">
                <a:solidFill>
                  <a:srgbClr val="FF0000"/>
                </a:solidFill>
              </a:rPr>
              <a:t>Prínos k RIÚS alebo  SURM - kritérium sa neaplikuje – výzva nie je relevantná </a:t>
            </a:r>
          </a:p>
          <a:p>
            <a:pPr marL="742950" lvl="0" indent="-387350">
              <a:buFont typeface="+mj-lt"/>
              <a:buAutoNum type="arabicPeriod"/>
            </a:pPr>
            <a:r>
              <a:rPr lang="sk-SK" dirty="0">
                <a:solidFill>
                  <a:srgbClr val="FF0000"/>
                </a:solidFill>
              </a:rPr>
              <a:t>Prínos k podpore najmenej rozvinutých okresov </a:t>
            </a:r>
            <a:r>
              <a:rPr lang="sk-SK" dirty="0" smtClean="0">
                <a:solidFill>
                  <a:srgbClr val="FF0000"/>
                </a:solidFill>
              </a:rPr>
              <a:t>- kritérium sa neaplikuje – výzva nie je relevantná</a:t>
            </a:r>
          </a:p>
          <a:p>
            <a:pPr marL="742950" indent="-387350">
              <a:buFont typeface="+mj-lt"/>
              <a:buAutoNum type="arabicPeriod"/>
            </a:pPr>
            <a:r>
              <a:rPr lang="sk-SK" dirty="0" smtClean="0">
                <a:solidFill>
                  <a:srgbClr val="FF0000"/>
                </a:solidFill>
              </a:rPr>
              <a:t>Doplňujúce kritérium pre PO 2 a 3 (pre relevantné výzvy), zamerané na cieľovú skupinu dlhodobo nezamestnaných občanov </a:t>
            </a:r>
            <a:r>
              <a:rPr lang="sk-SK" dirty="0">
                <a:solidFill>
                  <a:srgbClr val="FF0000"/>
                </a:solidFill>
              </a:rPr>
              <a:t>- kritérium sa neaplikuje – výzva nie je </a:t>
            </a:r>
            <a:r>
              <a:rPr lang="sk-SK" dirty="0" smtClean="0">
                <a:solidFill>
                  <a:srgbClr val="FF0000"/>
                </a:solidFill>
              </a:rPr>
              <a:t>relevantná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Hodnotiaca </a:t>
            </a:r>
            <a:r>
              <a:rPr lang="sk-SK" dirty="0"/>
              <a:t>oblasť: Navrhovaný spôsob realizácie projektu</a:t>
            </a:r>
          </a:p>
          <a:p>
            <a:pPr marL="742950" lvl="0" indent="-387350">
              <a:buFont typeface="+mj-lt"/>
              <a:buAutoNum type="arabicPeriod"/>
            </a:pPr>
            <a:r>
              <a:rPr lang="sk-SK" dirty="0"/>
              <a:t>Vhodnosť aktivít s ohľadom na  ciele projektu (pri EFRR sa namiesto cieľov projektu hodnotia výsledky projektu) - kritérium sa aplikuje</a:t>
            </a:r>
          </a:p>
          <a:p>
            <a:pPr marL="742950" lvl="0" indent="-387350">
              <a:buFont typeface="+mj-lt"/>
              <a:buAutoNum type="arabicPeriod"/>
            </a:pPr>
            <a:r>
              <a:rPr lang="sk-SK" dirty="0"/>
              <a:t>Reálnosť aktivít projektu vo vzťahu k návrhu časového harmonogramu projektu - kritérium sa aplikuje</a:t>
            </a:r>
          </a:p>
          <a:p>
            <a:pPr marL="742950" lvl="0" indent="-387350">
              <a:buFont typeface="+mj-lt"/>
              <a:buAutoNum type="arabicPeriod"/>
            </a:pPr>
            <a:r>
              <a:rPr lang="sk-SK" dirty="0">
                <a:solidFill>
                  <a:srgbClr val="FF0000"/>
                </a:solidFill>
              </a:rPr>
              <a:t>Posúdenie efektivity projektu - kritérium sa neaplikuje</a:t>
            </a:r>
          </a:p>
          <a:p>
            <a:pPr marL="742950" indent="-387350">
              <a:buFont typeface="+mj-lt"/>
              <a:buAutoNum type="arabicPeriod"/>
            </a:pPr>
            <a:r>
              <a:rPr lang="sk-SK" dirty="0">
                <a:solidFill>
                  <a:srgbClr val="FF0000"/>
                </a:solidFill>
              </a:rPr>
              <a:t>Doplňujúce kritérium pre PO 2 a 3 (pre relevantné výzvy) zamerané na aktiváciu cieľovej skupiny </a:t>
            </a:r>
            <a:r>
              <a:rPr lang="sk-SK" dirty="0">
                <a:solidFill>
                  <a:srgbClr val="FF0000"/>
                </a:solidFill>
              </a:rPr>
              <a:t>- kritérium sa neaplikuje – výzva nie je relevantná</a:t>
            </a:r>
          </a:p>
          <a:p>
            <a:pPr marL="742950" lvl="0" indent="-387350">
              <a:buFont typeface="+mj-lt"/>
              <a:buAutoNum type="arabicPeriod"/>
            </a:pP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5483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sk-SK" dirty="0"/>
              <a:t>Hodnotiaca oblasť: Administratívna a prevádzková kapacita žiadateľa</a:t>
            </a:r>
          </a:p>
          <a:p>
            <a:pPr marL="742950" lvl="0" indent="-387350">
              <a:buFont typeface="+mj-lt"/>
              <a:buAutoNum type="arabicPeriod"/>
            </a:pPr>
            <a:r>
              <a:rPr lang="sk-SK" dirty="0"/>
              <a:t>Odborná kapacita žiadateľa - kritérium sa aplikuje</a:t>
            </a:r>
          </a:p>
          <a:p>
            <a:pPr marL="742950" lvl="0" indent="-387350">
              <a:buFont typeface="+mj-lt"/>
              <a:buAutoNum type="arabicPeriod"/>
            </a:pPr>
            <a:r>
              <a:rPr lang="sk-SK" dirty="0"/>
              <a:t>Prevádzková kapacita žiadateľa - kritérium sa aplikuje</a:t>
            </a:r>
          </a:p>
          <a:p>
            <a:pPr marL="742950" lvl="0" indent="-387350">
              <a:buFont typeface="+mj-lt"/>
              <a:buAutoNum type="arabicPeriod"/>
            </a:pPr>
            <a:r>
              <a:rPr lang="sk-SK" dirty="0"/>
              <a:t>Účelnosť  navrhnutého systému riadenia projektu - kritérium sa aplikuje</a:t>
            </a:r>
          </a:p>
          <a:p>
            <a:pPr marL="742950" lvl="0" indent="-387350">
              <a:buFont typeface="+mj-lt"/>
              <a:buAutoNum type="arabicPeriod"/>
            </a:pPr>
            <a:r>
              <a:rPr lang="sk-SK" dirty="0">
                <a:solidFill>
                  <a:srgbClr val="FF0000"/>
                </a:solidFill>
              </a:rPr>
              <a:t>Doplňujúce kritérium - kritérium sa neaplikuje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Hodnotiaca </a:t>
            </a:r>
            <a:r>
              <a:rPr lang="sk-SK" dirty="0"/>
              <a:t>oblasť: Finančná a ekonomická stránka projektu</a:t>
            </a:r>
          </a:p>
          <a:p>
            <a:pPr marL="742950" lvl="0" indent="-387350">
              <a:buFont typeface="+mj-lt"/>
              <a:buAutoNum type="arabicPeriod"/>
            </a:pPr>
            <a:r>
              <a:rPr lang="sk-SK" dirty="0"/>
              <a:t>Nevyhnutnosť výdavkov projektu - kritérium sa aplikuje</a:t>
            </a:r>
          </a:p>
          <a:p>
            <a:pPr marL="742950" lvl="0" indent="-387350">
              <a:buFont typeface="+mj-lt"/>
              <a:buAutoNum type="arabicPeriod"/>
            </a:pPr>
            <a:r>
              <a:rPr lang="sk-SK" dirty="0"/>
              <a:t>Hospodárnosť výdavkov projektu (vzťahuje sa na ESF a na výdavkové položky projektov EFRR pre ktoré nie sú stanovené </a:t>
            </a:r>
            <a:r>
              <a:rPr lang="sk-SK" dirty="0" err="1"/>
              <a:t>benchmarky</a:t>
            </a:r>
            <a:r>
              <a:rPr lang="sk-SK" dirty="0"/>
              <a:t>) - kritérium sa aplikuje</a:t>
            </a:r>
          </a:p>
          <a:p>
            <a:pPr marL="742950" lvl="0" indent="-387350">
              <a:buFont typeface="+mj-lt"/>
              <a:buAutoNum type="arabicPeriod"/>
            </a:pPr>
            <a:r>
              <a:rPr lang="sk-SK" dirty="0">
                <a:solidFill>
                  <a:srgbClr val="FF0000"/>
                </a:solidFill>
              </a:rPr>
              <a:t>Hospodárnosť výdavkov projektu (vzťahuje sa na EFRR) - kritérium sa neaplikuje</a:t>
            </a:r>
          </a:p>
          <a:p>
            <a:pPr marL="742950" lvl="0" indent="-387350">
              <a:buFont typeface="+mj-lt"/>
              <a:buAutoNum type="arabicPeriod"/>
            </a:pPr>
            <a:r>
              <a:rPr lang="sk-SK" dirty="0"/>
              <a:t>Finančná kapacita žiadateľa (v prípade EFRR projektov sa posudzuje aj finančná udržateľnosť projektov) - kritérium sa aplikuje</a:t>
            </a:r>
          </a:p>
          <a:p>
            <a:pPr marL="742950" lvl="0" indent="-387350">
              <a:buFont typeface="+mj-lt"/>
              <a:buAutoNum type="arabicPeriod"/>
            </a:pPr>
            <a:r>
              <a:rPr lang="sk-SK" dirty="0">
                <a:solidFill>
                  <a:srgbClr val="FF0000"/>
                </a:solidFill>
              </a:rPr>
              <a:t>Doplňujúce kritérium - kritérium sa neaplikuje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b="1" u="sng" dirty="0" smtClean="0">
                <a:solidFill>
                  <a:schemeClr val="accent6">
                    <a:lumMod val="75000"/>
                  </a:schemeClr>
                </a:solidFill>
              </a:rPr>
              <a:t>Výberové </a:t>
            </a:r>
            <a:r>
              <a:rPr lang="sk-SK" b="1" u="sng" dirty="0">
                <a:solidFill>
                  <a:schemeClr val="accent6">
                    <a:lumMod val="75000"/>
                  </a:schemeClr>
                </a:solidFill>
              </a:rPr>
              <a:t>kritériá sa v tejto výzve neuplatňujú</a:t>
            </a:r>
            <a:r>
              <a:rPr lang="sk-SK" dirty="0"/>
              <a:t>.</a:t>
            </a:r>
          </a:p>
          <a:p>
            <a:endParaRPr lang="sk-SK" dirty="0"/>
          </a:p>
          <a:p>
            <a:pPr marL="0" indent="0">
              <a:buNone/>
            </a:pPr>
            <a:r>
              <a:rPr lang="sk-SK" dirty="0" err="1" smtClean="0"/>
              <a:t>ŽoNFP</a:t>
            </a:r>
            <a:r>
              <a:rPr lang="sk-SK" dirty="0" smtClean="0"/>
              <a:t> </a:t>
            </a:r>
            <a:r>
              <a:rPr lang="sk-SK" dirty="0"/>
              <a:t>splní podmienky odborného hodnotenia, ak:</a:t>
            </a:r>
          </a:p>
          <a:p>
            <a:pPr marL="0" indent="0">
              <a:buNone/>
            </a:pPr>
            <a:r>
              <a:rPr lang="sk-SK" dirty="0"/>
              <a:t>	a) v každej oblasti hodnotiacich kritérií dosiahne minimálne </a:t>
            </a:r>
            <a:r>
              <a:rPr lang="sk-SK" b="1" dirty="0"/>
              <a:t>50% možných bodov </a:t>
            </a:r>
            <a:r>
              <a:rPr lang="sk-SK" dirty="0"/>
              <a:t>a</a:t>
            </a:r>
          </a:p>
          <a:p>
            <a:pPr marL="0" indent="0">
              <a:buNone/>
            </a:pPr>
            <a:r>
              <a:rPr lang="sk-SK" dirty="0"/>
              <a:t>	b) dosiahne minimálne </a:t>
            </a:r>
            <a:r>
              <a:rPr lang="sk-SK" b="1" dirty="0"/>
              <a:t>60% z celkového možného počtu bodov</a:t>
            </a:r>
            <a:r>
              <a:rPr lang="sk-SK" dirty="0"/>
              <a:t>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7852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3" t="12592" r="32592" b="11408"/>
          <a:stretch/>
        </p:blipFill>
        <p:spPr bwMode="auto">
          <a:xfrm>
            <a:off x="1115616" y="116632"/>
            <a:ext cx="7526408" cy="601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9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2348880"/>
            <a:ext cx="8186766" cy="1080120"/>
          </a:xfrm>
        </p:spPr>
        <p:txBody>
          <a:bodyPr/>
          <a:lstStyle/>
          <a:p>
            <a:pPr marL="0" indent="0" algn="ctr">
              <a:buNone/>
            </a:pP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Ďakujeme za pozornosť</a:t>
            </a:r>
            <a:endParaRPr lang="sk-SK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31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539552" y="476672"/>
            <a:ext cx="8186766" cy="468052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sk-SK" sz="2300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k-SK" sz="2300" b="1" dirty="0" smtClean="0"/>
              <a:t>Názov výzvy: 		</a:t>
            </a:r>
            <a:r>
              <a:rPr lang="sk-SK" sz="2400" b="1" dirty="0">
                <a:solidFill>
                  <a:schemeClr val="accent6">
                    <a:lumMod val="75000"/>
                  </a:schemeClr>
                </a:solidFill>
              </a:rPr>
              <a:t>Vzdelávanie zástupcov reprezentatívnych </a:t>
            </a: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</a:rPr>
              <a:t>organizácií </a:t>
            </a:r>
            <a:r>
              <a:rPr lang="sk-SK" sz="2400" b="1" dirty="0">
                <a:solidFill>
                  <a:schemeClr val="accent6">
                    <a:lumMod val="75000"/>
                  </a:schemeClr>
                </a:solidFill>
              </a:rPr>
              <a:t>osôb so zdravotným </a:t>
            </a: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</a:rPr>
              <a:t>postihnutím </a:t>
            </a:r>
            <a:r>
              <a:rPr lang="sk-SK" sz="2400" b="1" dirty="0">
                <a:solidFill>
                  <a:schemeClr val="accent6">
                    <a:lumMod val="75000"/>
                  </a:schemeClr>
                </a:solidFill>
              </a:rPr>
              <a:t>v oblasti uplatňovania práv osôb so zdravotným </a:t>
            </a: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</a:rPr>
              <a:t>postihnutím</a:t>
            </a:r>
            <a:endParaRPr lang="sk-SK" sz="23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sk-SK" sz="2300" b="1" dirty="0" smtClean="0"/>
              <a:t>Kód </a:t>
            </a:r>
            <a:r>
              <a:rPr lang="sk-SK" sz="2300" b="1" dirty="0"/>
              <a:t>výzvy: 		</a:t>
            </a:r>
            <a:r>
              <a:rPr lang="sk-SK" sz="2400" dirty="0"/>
              <a:t>OP ĽZ DOP </a:t>
            </a:r>
            <a:r>
              <a:rPr lang="sk-SK" sz="2400" dirty="0" smtClean="0"/>
              <a:t>2017/4.1.2/01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sk-SK" sz="2300" b="1" dirty="0" smtClean="0"/>
              <a:t>Operačný program:</a:t>
            </a:r>
            <a:r>
              <a:rPr lang="sk-SK" sz="2300" dirty="0" smtClean="0"/>
              <a:t>	Ľudské zdroje</a:t>
            </a:r>
            <a:endParaRPr lang="sk-SK" sz="2300" dirty="0"/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sk-SK" sz="2300" b="1" dirty="0" smtClean="0"/>
              <a:t>Poskytovateľ:	</a:t>
            </a:r>
            <a:r>
              <a:rPr lang="sk-SK" sz="2300" dirty="0" smtClean="0"/>
              <a:t>	Implementačná agentúra MPSVR SR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sk-SK" sz="2300" b="1" dirty="0"/>
              <a:t>Prioritná os:</a:t>
            </a:r>
            <a:r>
              <a:rPr lang="sk-SK" sz="2300" dirty="0"/>
              <a:t>		2 Iniciatíva na podporu zamestnanosti </a:t>
            </a:r>
            <a:r>
              <a:rPr lang="sk-SK" sz="2300" dirty="0" smtClean="0"/>
              <a:t>				mladých ľudí</a:t>
            </a:r>
            <a:endParaRPr lang="sk-SK" sz="2400" b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sk-SK" sz="2400" b="1" dirty="0"/>
              <a:t>Fond:</a:t>
            </a:r>
            <a:r>
              <a:rPr lang="sk-SK" sz="2400" dirty="0"/>
              <a:t>			Európsky sociálny </a:t>
            </a:r>
            <a:r>
              <a:rPr lang="sk-SK" sz="2400" dirty="0" smtClean="0"/>
              <a:t>fond</a:t>
            </a:r>
            <a:endParaRPr lang="sk-SK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it-IT" sz="2400" b="1" dirty="0"/>
              <a:t>Schéma pomoci </a:t>
            </a:r>
            <a:endParaRPr lang="sk-SK" sz="2400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it-IT" sz="2400" b="1" dirty="0" smtClean="0"/>
              <a:t>de </a:t>
            </a:r>
            <a:r>
              <a:rPr lang="it-IT" sz="2400" b="1" dirty="0"/>
              <a:t>minimis</a:t>
            </a:r>
            <a:r>
              <a:rPr lang="sk-SK" sz="2400" b="1" dirty="0"/>
              <a:t>: </a:t>
            </a:r>
            <a:r>
              <a:rPr lang="sk-SK" sz="2400" b="1" dirty="0" smtClean="0"/>
              <a:t>		</a:t>
            </a:r>
            <a:r>
              <a:rPr lang="sk-SK" sz="2400" dirty="0" smtClean="0"/>
              <a:t>uplatňuje </a:t>
            </a:r>
            <a:r>
              <a:rPr lang="sk-SK" sz="2400" dirty="0"/>
              <a:t>sa schéma </a:t>
            </a:r>
            <a:r>
              <a:rPr lang="sk-SK" sz="2400" b="1" dirty="0">
                <a:solidFill>
                  <a:schemeClr val="accent6">
                    <a:lumMod val="75000"/>
                  </a:schemeClr>
                </a:solidFill>
              </a:rPr>
              <a:t>DM č. 1/2015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sk-SK" sz="2300" dirty="0"/>
          </a:p>
        </p:txBody>
      </p:sp>
      <p:sp>
        <p:nvSpPr>
          <p:cNvPr id="4" name="Nadpis 3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endParaRPr lang="sk-SK" sz="35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6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869" y="4653136"/>
            <a:ext cx="2581275" cy="1771650"/>
          </a:xfrm>
          <a:prstGeom prst="rect">
            <a:avLst/>
          </a:prstGeom>
        </p:spPr>
      </p:pic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539552" y="1268760"/>
            <a:ext cx="8186766" cy="4464496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sk-SK" sz="2500" b="1" dirty="0">
                <a:solidFill>
                  <a:prstClr val="black"/>
                </a:solidFill>
              </a:rPr>
              <a:t>Vyhlásenie výzvy:</a:t>
            </a:r>
            <a:r>
              <a:rPr lang="sk-SK" sz="2500" dirty="0">
                <a:solidFill>
                  <a:prstClr val="black"/>
                </a:solidFill>
              </a:rPr>
              <a:t>	</a:t>
            </a:r>
            <a:r>
              <a:rPr lang="sk-SK" sz="2500" dirty="0" smtClean="0">
                <a:solidFill>
                  <a:prstClr val="black"/>
                </a:solidFill>
              </a:rPr>
              <a:t>		09.06.2017</a:t>
            </a:r>
            <a:endParaRPr lang="sk-SK" sz="25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sk-SK" sz="2500" b="1" dirty="0" smtClean="0">
                <a:solidFill>
                  <a:prstClr val="black"/>
                </a:solidFill>
              </a:rPr>
              <a:t>Termíny uzavretia kôl výzvy sú:</a:t>
            </a:r>
            <a:r>
              <a:rPr lang="sk-SK" sz="2500" dirty="0">
                <a:solidFill>
                  <a:prstClr val="black"/>
                </a:solidFill>
              </a:rPr>
              <a:t> </a:t>
            </a:r>
            <a:r>
              <a:rPr lang="sk-SK" sz="2500" dirty="0" smtClean="0">
                <a:solidFill>
                  <a:prstClr val="black"/>
                </a:solidFill>
              </a:rPr>
              <a:t>	1</a:t>
            </a:r>
            <a:r>
              <a:rPr lang="sk-SK" sz="2500" dirty="0">
                <a:solidFill>
                  <a:prstClr val="black"/>
                </a:solidFill>
              </a:rPr>
              <a:t>. </a:t>
            </a:r>
            <a:r>
              <a:rPr lang="sk-SK" sz="2500" dirty="0" smtClean="0">
                <a:solidFill>
                  <a:prstClr val="black"/>
                </a:solidFill>
              </a:rPr>
              <a:t>kola </a:t>
            </a:r>
            <a:r>
              <a:rPr lang="sk-SK" sz="2500" dirty="0">
                <a:solidFill>
                  <a:prstClr val="black"/>
                </a:solidFill>
              </a:rPr>
              <a:t>– </a:t>
            </a:r>
            <a:r>
              <a:rPr lang="sk-SK" sz="2500" dirty="0" smtClean="0">
                <a:solidFill>
                  <a:schemeClr val="accent6">
                    <a:lumMod val="75000"/>
                  </a:schemeClr>
                </a:solidFill>
              </a:rPr>
              <a:t>21.09.2017</a:t>
            </a:r>
            <a:endParaRPr lang="sk-SK" sz="2500"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sk-SK" sz="2500" dirty="0"/>
              <a:t>			</a:t>
            </a:r>
            <a:r>
              <a:rPr lang="sk-SK" sz="2500" dirty="0" smtClean="0"/>
              <a:t>		2</a:t>
            </a:r>
            <a:r>
              <a:rPr lang="sk-SK" sz="2500" dirty="0"/>
              <a:t>. </a:t>
            </a:r>
            <a:r>
              <a:rPr lang="sk-SK" sz="2500" dirty="0" smtClean="0"/>
              <a:t>kola </a:t>
            </a:r>
            <a:r>
              <a:rPr lang="sk-SK" sz="2500" dirty="0"/>
              <a:t>– </a:t>
            </a:r>
            <a:r>
              <a:rPr lang="sk-SK" sz="2500" dirty="0" smtClean="0"/>
              <a:t>30.11.2017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2500" dirty="0"/>
              <a:t>					3</a:t>
            </a:r>
            <a:r>
              <a:rPr lang="sk-SK" sz="2500" dirty="0" smtClean="0"/>
              <a:t>. </a:t>
            </a:r>
            <a:r>
              <a:rPr lang="sk-SK" sz="2500" dirty="0"/>
              <a:t>kola – </a:t>
            </a:r>
            <a:r>
              <a:rPr lang="sk-SK" sz="2500" dirty="0" smtClean="0"/>
              <a:t>31.01.2018</a:t>
            </a:r>
            <a:endParaRPr lang="sk-SK" sz="25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pl-PL" sz="2800" b="1" dirty="0"/>
              <a:t>Minimálna </a:t>
            </a:r>
            <a:r>
              <a:rPr lang="pl-PL" sz="2800" b="1" dirty="0" smtClean="0"/>
              <a:t>dĺžka </a:t>
            </a:r>
            <a:r>
              <a:rPr lang="pl-PL" sz="2800" b="1" dirty="0"/>
              <a:t>realizácie projektu: </a:t>
            </a:r>
            <a:r>
              <a:rPr lang="pl-PL" sz="2800" dirty="0" smtClean="0"/>
              <a:t>	12 </a:t>
            </a:r>
            <a:r>
              <a:rPr lang="pl-PL" sz="2800" dirty="0"/>
              <a:t>mesiacov. </a:t>
            </a:r>
          </a:p>
          <a:p>
            <a:pPr marL="0" indent="0">
              <a:buNone/>
            </a:pPr>
            <a:r>
              <a:rPr lang="pl-PL" sz="2800" b="1" dirty="0"/>
              <a:t>Maximálnu </a:t>
            </a:r>
            <a:r>
              <a:rPr lang="pl-PL" sz="2800" b="1" dirty="0" smtClean="0"/>
              <a:t>dĺžka </a:t>
            </a:r>
            <a:r>
              <a:rPr lang="pl-PL" sz="2800" b="1" dirty="0"/>
              <a:t>realizácie projektu: </a:t>
            </a:r>
            <a:r>
              <a:rPr lang="pl-PL" sz="2800" dirty="0" smtClean="0"/>
              <a:t>24 </a:t>
            </a:r>
            <a:r>
              <a:rPr lang="pl-PL" sz="2800" dirty="0"/>
              <a:t>mesiacov. </a:t>
            </a:r>
            <a:r>
              <a:rPr lang="pl-PL" sz="2800" dirty="0" smtClean="0"/>
              <a:t>; </a:t>
            </a:r>
            <a:r>
              <a:rPr lang="sk-SK" sz="2800" dirty="0" smtClean="0"/>
              <a:t>Oprávnené </a:t>
            </a:r>
            <a:r>
              <a:rPr lang="sk-SK" sz="2800" dirty="0"/>
              <a:t>obdobie realizácie projektu sa začína najskôr odo dňa, v ktorom Zmluva o poskytnutí NFP nadobudla </a:t>
            </a:r>
            <a:r>
              <a:rPr lang="sk-SK" sz="2800" dirty="0" smtClean="0"/>
              <a:t>účinnosť, </a:t>
            </a:r>
            <a:r>
              <a:rPr lang="sk-SK" sz="2800" dirty="0"/>
              <a:t>a trvá do 31.12.2020</a:t>
            </a:r>
            <a:r>
              <a:rPr lang="sk-SK" sz="2800" dirty="0" smtClean="0"/>
              <a:t>. </a:t>
            </a:r>
            <a:endParaRPr lang="sk-SK" sz="2800" dirty="0"/>
          </a:p>
          <a:p>
            <a:pPr marL="0" indent="0">
              <a:spcBef>
                <a:spcPts val="0"/>
              </a:spcBef>
              <a:buNone/>
            </a:pPr>
            <a:endParaRPr lang="sk-SK" sz="2500" b="1" dirty="0"/>
          </a:p>
          <a:p>
            <a:pPr marL="0" indent="0">
              <a:spcBef>
                <a:spcPts val="0"/>
              </a:spcBef>
              <a:buNone/>
            </a:pPr>
            <a:endParaRPr lang="sk-SK" sz="2100" dirty="0" smtClean="0"/>
          </a:p>
        </p:txBody>
      </p:sp>
      <p:sp>
        <p:nvSpPr>
          <p:cNvPr id="7" name="Nadpis 3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1" dirty="0" smtClean="0">
                <a:solidFill>
                  <a:schemeClr val="accent6">
                    <a:lumMod val="75000"/>
                  </a:schemeClr>
                </a:solidFill>
              </a:rPr>
              <a:t>Časový </a:t>
            </a:r>
            <a:r>
              <a:rPr lang="pl-PL" sz="3200" b="1" dirty="0">
                <a:solidFill>
                  <a:schemeClr val="accent6">
                    <a:lumMod val="75000"/>
                  </a:schemeClr>
                </a:solidFill>
              </a:rPr>
              <a:t>harmonogram </a:t>
            </a:r>
            <a:r>
              <a:rPr lang="pl-PL" sz="3200" b="1" dirty="0" smtClean="0">
                <a:solidFill>
                  <a:schemeClr val="accent6">
                    <a:lumMod val="75000"/>
                  </a:schemeClr>
                </a:solidFill>
              </a:rPr>
              <a:t>výzvy</a:t>
            </a:r>
            <a:endParaRPr lang="sk-SK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75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539552" y="1268760"/>
            <a:ext cx="8186766" cy="446449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sk-SK" sz="2000" b="1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k-SK" sz="2000" b="1" dirty="0" smtClean="0"/>
              <a:t>Alokácia na výzvu </a:t>
            </a:r>
            <a:r>
              <a:rPr lang="sk-SK" sz="2000" dirty="0" smtClean="0"/>
              <a:t>za zdroje Európskej únie, t.j. za Európsky sociálny fond je </a:t>
            </a:r>
            <a:r>
              <a:rPr lang="sk-SK" sz="2000" b="1" dirty="0" smtClean="0">
                <a:solidFill>
                  <a:schemeClr val="accent6">
                    <a:lumMod val="75000"/>
                  </a:schemeClr>
                </a:solidFill>
              </a:rPr>
              <a:t>500 000,- EUR, </a:t>
            </a:r>
            <a:r>
              <a:rPr lang="sk-SK" sz="2000" b="1" dirty="0" smtClean="0"/>
              <a:t>z toho 400 000,- EUR na menej rozvinuté regióny (MRR) a 100 000,- EUR na viac rozvinuté regióny (VRR)</a:t>
            </a:r>
            <a:r>
              <a:rPr lang="sk-SK" sz="2000" dirty="0" smtClean="0"/>
              <a:t>, </a:t>
            </a:r>
            <a:r>
              <a:rPr lang="sk-SK" sz="2000" dirty="0"/>
              <a:t>t.j. Pre realizáciu projektu je oprávneným územím celé územie SR. (</a:t>
            </a:r>
            <a:r>
              <a:rPr lang="sk-SK" sz="2000" b="1" dirty="0">
                <a:solidFill>
                  <a:schemeClr val="accent6">
                    <a:lumMod val="75000"/>
                  </a:schemeClr>
                </a:solidFill>
              </a:rPr>
              <a:t>Každý výdavok </a:t>
            </a:r>
            <a:r>
              <a:rPr lang="sk-SK" sz="2000" b="1" dirty="0" smtClean="0">
                <a:solidFill>
                  <a:schemeClr val="accent6">
                    <a:lumMod val="75000"/>
                  </a:schemeClr>
                </a:solidFill>
              </a:rPr>
              <a:t>v rozpočte </a:t>
            </a:r>
            <a:r>
              <a:rPr lang="sk-SK" sz="2000" b="1" dirty="0">
                <a:solidFill>
                  <a:schemeClr val="accent6">
                    <a:lumMod val="75000"/>
                  </a:schemeClr>
                </a:solidFill>
              </a:rPr>
              <a:t>žiadateľ člení v pomere MRR = 88,84% a VRR=11,16%</a:t>
            </a:r>
            <a:r>
              <a:rPr lang="sk-SK" sz="2000" dirty="0"/>
              <a:t>).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k-SK" sz="2000" b="1" dirty="0" smtClean="0"/>
              <a:t>Minimálna </a:t>
            </a:r>
            <a:r>
              <a:rPr lang="sk-SK" sz="2000" b="1" dirty="0"/>
              <a:t>výška príspevku: </a:t>
            </a:r>
            <a:r>
              <a:rPr lang="sk-SK" sz="2000" dirty="0"/>
              <a:t> </a:t>
            </a:r>
            <a:r>
              <a:rPr lang="sk-SK" sz="2000" dirty="0" smtClean="0"/>
              <a:t>	</a:t>
            </a:r>
            <a:r>
              <a:rPr lang="sk-SK" sz="2000" b="1" dirty="0" smtClean="0">
                <a:solidFill>
                  <a:schemeClr val="accent6">
                    <a:lumMod val="75000"/>
                  </a:schemeClr>
                </a:solidFill>
              </a:rPr>
              <a:t>nebola stanovená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k-SK" sz="2000" b="1" dirty="0" smtClean="0"/>
              <a:t>Maximálna výška NFP: 		</a:t>
            </a:r>
            <a:r>
              <a:rPr lang="sk-SK" sz="2000" b="1" dirty="0" smtClean="0">
                <a:solidFill>
                  <a:schemeClr val="accent6">
                    <a:lumMod val="75000"/>
                  </a:schemeClr>
                </a:solidFill>
              </a:rPr>
              <a:t>25 </a:t>
            </a:r>
            <a:r>
              <a:rPr lang="sk-SK" sz="2000" b="1" dirty="0">
                <a:solidFill>
                  <a:schemeClr val="accent6">
                    <a:lumMod val="75000"/>
                  </a:schemeClr>
                </a:solidFill>
              </a:rPr>
              <a:t>000 ,- </a:t>
            </a:r>
            <a:r>
              <a:rPr lang="sk-SK" sz="2000" b="1" dirty="0" smtClean="0">
                <a:solidFill>
                  <a:schemeClr val="accent6">
                    <a:lumMod val="75000"/>
                  </a:schemeClr>
                </a:solidFill>
              </a:rPr>
              <a:t>EUR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sk-SK" sz="2000" dirty="0" smtClean="0"/>
          </a:p>
        </p:txBody>
      </p:sp>
      <p:sp>
        <p:nvSpPr>
          <p:cNvPr id="7" name="Nadpis 3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sk-SK" sz="3200" b="1" dirty="0" smtClean="0">
                <a:solidFill>
                  <a:srgbClr val="F79646">
                    <a:lumMod val="75000"/>
                  </a:srgbClr>
                </a:solidFill>
              </a:rPr>
              <a:t>Výška príspevku a </a:t>
            </a:r>
          </a:p>
          <a:p>
            <a:pPr lvl="0">
              <a:spcBef>
                <a:spcPts val="0"/>
              </a:spcBef>
            </a:pPr>
            <a:r>
              <a:rPr lang="sk-SK" sz="3200" b="1" dirty="0">
                <a:solidFill>
                  <a:srgbClr val="F79646">
                    <a:lumMod val="75000"/>
                  </a:srgbClr>
                </a:solidFill>
              </a:rPr>
              <a:t>	</a:t>
            </a:r>
            <a:r>
              <a:rPr lang="sk-SK" sz="3200" b="1" dirty="0" smtClean="0">
                <a:solidFill>
                  <a:srgbClr val="F79646">
                    <a:lumMod val="75000"/>
                  </a:srgbClr>
                </a:solidFill>
              </a:rPr>
              <a:t>			územná oprávnenosť 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56992"/>
            <a:ext cx="237626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0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endParaRPr lang="sk-SK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sk-SK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sk-SK" b="1" dirty="0" smtClean="0"/>
              <a:t>Podmienka</a:t>
            </a:r>
            <a:r>
              <a:rPr lang="sk-SK" b="1" dirty="0"/>
              <a:t>, že </a:t>
            </a:r>
            <a:r>
              <a:rPr lang="sk-SK" dirty="0"/>
              <a:t>ž</a:t>
            </a:r>
            <a:r>
              <a:rPr lang="sk-SK" dirty="0" smtClean="0"/>
              <a:t>iadateľ </a:t>
            </a:r>
            <a:r>
              <a:rPr lang="sk-SK" dirty="0"/>
              <a:t>je organizáciou </a:t>
            </a:r>
            <a:r>
              <a:rPr lang="sk-SK" dirty="0">
                <a:solidFill>
                  <a:schemeClr val="accent6">
                    <a:lumMod val="75000"/>
                  </a:schemeClr>
                </a:solidFill>
              </a:rPr>
              <a:t>združujúcou osoby so zdravotným postihnutím </a:t>
            </a:r>
            <a:r>
              <a:rPr lang="sk-SK" dirty="0"/>
              <a:t>alebo </a:t>
            </a:r>
            <a:r>
              <a:rPr lang="sk-SK" dirty="0">
                <a:solidFill>
                  <a:schemeClr val="accent6">
                    <a:lumMod val="75000"/>
                  </a:schemeClr>
                </a:solidFill>
              </a:rPr>
              <a:t>zastupujúcou záujmy osôb so zdravotným postihnutím </a:t>
            </a:r>
            <a:r>
              <a:rPr lang="sk-SK" dirty="0"/>
              <a:t>a je oprávnený </a:t>
            </a:r>
            <a:r>
              <a:rPr lang="sk-SK" dirty="0">
                <a:solidFill>
                  <a:schemeClr val="accent6">
                    <a:lumMod val="75000"/>
                  </a:schemeClr>
                </a:solidFill>
              </a:rPr>
              <a:t>realizovať vzdelávanie</a:t>
            </a:r>
            <a:r>
              <a:rPr lang="sk-SK" dirty="0"/>
              <a:t>.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000" r="7140" b="20932"/>
          <a:stretch/>
        </p:blipFill>
        <p:spPr>
          <a:xfrm>
            <a:off x="2123728" y="692696"/>
            <a:ext cx="4717256" cy="14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69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539552" y="405916"/>
            <a:ext cx="8186766" cy="61194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Hlavná 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aktivita </a:t>
            </a:r>
            <a:r>
              <a:rPr lang="sk-SK" dirty="0"/>
              <a:t>v rámci tejto výzvy je vzdelávať zástupcov a zamestnancov organizácií zastupujúcich a reprezentujúcich záujmy osôb so zdravotným postihnutím: </a:t>
            </a:r>
          </a:p>
          <a:p>
            <a:pPr marL="742950" indent="-387350">
              <a:buFont typeface="+mj-lt"/>
              <a:buAutoNum type="alphaLcParenR"/>
            </a:pPr>
            <a:r>
              <a:rPr lang="sk-SK" dirty="0" smtClean="0"/>
              <a:t>v </a:t>
            </a:r>
            <a:r>
              <a:rPr lang="sk-SK" dirty="0"/>
              <a:t>oblasti </a:t>
            </a:r>
            <a:r>
              <a:rPr lang="sk-SK" b="1" dirty="0"/>
              <a:t>postupov tvorby a prípravy legislatívy SR </a:t>
            </a:r>
            <a:r>
              <a:rPr lang="sk-SK" dirty="0"/>
              <a:t>týkajúcej sa práv osôb so zdravotne postihnutím, </a:t>
            </a:r>
          </a:p>
          <a:p>
            <a:pPr marL="742950" indent="-387350">
              <a:buFont typeface="+mj-lt"/>
              <a:buAutoNum type="alphaLcParenR"/>
            </a:pPr>
            <a:r>
              <a:rPr lang="sk-SK" dirty="0" smtClean="0"/>
              <a:t>v </a:t>
            </a:r>
            <a:r>
              <a:rPr lang="sk-SK" b="1" dirty="0"/>
              <a:t>oblasti Dohovoru OSN </a:t>
            </a:r>
            <a:r>
              <a:rPr lang="sk-SK" dirty="0"/>
              <a:t>o právach osôb so zdravotným postihnutím a jeho uplatňovanie v SR a </a:t>
            </a:r>
          </a:p>
          <a:p>
            <a:pPr marL="742950" indent="-387350">
              <a:buFont typeface="+mj-lt"/>
              <a:buAutoNum type="alphaLcParenR"/>
            </a:pPr>
            <a:r>
              <a:rPr lang="sk-SK" dirty="0" smtClean="0"/>
              <a:t>v </a:t>
            </a:r>
            <a:r>
              <a:rPr lang="sk-SK" dirty="0"/>
              <a:t>oblasti </a:t>
            </a:r>
            <a:r>
              <a:rPr lang="sk-SK" b="1" dirty="0"/>
              <a:t>iných právne záväzných medzinárodných dokumentov </a:t>
            </a:r>
            <a:r>
              <a:rPr lang="sk-SK" dirty="0"/>
              <a:t>zameraných na práva osôb so zdravotným postihnutím, </a:t>
            </a:r>
          </a:p>
          <a:p>
            <a:pPr marL="0" indent="0">
              <a:buNone/>
            </a:pPr>
            <a:r>
              <a:rPr lang="sk-SK" dirty="0" smtClean="0"/>
              <a:t>tak </a:t>
            </a:r>
            <a:r>
              <a:rPr lang="sk-SK" dirty="0"/>
              <a:t>aby boli relevantnými partnermi vlády SR pri tvorbe a posudzovaní legislatívnych aj nelegislatívnych materiálov. 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Vzdelávať </a:t>
            </a:r>
            <a:r>
              <a:rPr lang="sk-SK" dirty="0"/>
              <a:t>zainteresovaných podľa predchádzajúcej vety prispieva k lepšiemu presadzovaniu a uplatňovaniu potrieb osôb so zdravotným postihnutím v podmienkach SR za účelom zvyšovať sociálne začlenenie týchto osôb. 	</a:t>
            </a:r>
          </a:p>
        </p:txBody>
      </p:sp>
    </p:spTree>
    <p:extLst>
      <p:ext uri="{BB962C8B-B14F-4D97-AF65-F5344CB8AC3E}">
        <p14:creationId xmlns:p14="http://schemas.microsoft.com/office/powerpoint/2010/main" val="373677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539552" y="404664"/>
            <a:ext cx="8352928" cy="561662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Vzdelávať 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zainteresovaných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podľa predchádzajúcej časti prispieva 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k lepšiemu presadzovaniu a uplatňovaniu potrieb osôb so zdravotným postihnutím v podmienkach SR za účelom zvyšovať sociálne začlenenie týchto osôb</a:t>
            </a:r>
            <a:r>
              <a:rPr lang="sk-SK" dirty="0"/>
              <a:t>.</a:t>
            </a: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b="1" dirty="0" smtClean="0"/>
              <a:t>Dĺžka </a:t>
            </a:r>
            <a:r>
              <a:rPr lang="sk-SK" b="1" dirty="0"/>
              <a:t>trvania kurzu: 40 hodín (1 hodina = 60 minút)</a:t>
            </a:r>
          </a:p>
          <a:p>
            <a:pPr marL="0" indent="0">
              <a:buNone/>
            </a:pPr>
            <a:r>
              <a:rPr lang="sk-SK" dirty="0"/>
              <a:t> 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Vzdelávanie prebieha v skupine </a:t>
            </a:r>
            <a:r>
              <a:rPr lang="sk-SK" u="sng" dirty="0" smtClean="0"/>
              <a:t>minimálne 5 účastníkov</a:t>
            </a:r>
            <a:r>
              <a:rPr lang="sk-SK" dirty="0" smtClean="0"/>
              <a:t>. Odporúčaný maximálny počet je 10 		účastníkov v rámci kurzu.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9578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/>
              <a:t>Oprávnenosť aktivít projektu je najskôr odo dňa, v ktorom Zmluva o poskytnutí NFP nadobudla účinnosť.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Oprávnené </a:t>
            </a:r>
            <a:r>
              <a:rPr lang="sk-SK" dirty="0"/>
              <a:t>typy aktivít projektu v zmysle OP ĽZ a prislúchajúce k predmetnému špecifickému cieľu, sú: </a:t>
            </a: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 algn="ctr">
              <a:buNone/>
            </a:pP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Vzdelávanie zástupcov osôb so zdravotným postihnutím v oblasti uplatňovania práv osôb so zdravotným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postihnutím</a:t>
            </a:r>
          </a:p>
          <a:p>
            <a:pPr marL="0" indent="0" algn="ctr">
              <a:buNone/>
            </a:pP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sk-SK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sk-SK" dirty="0"/>
              <a:t>Pri vypĺňaní </a:t>
            </a:r>
            <a:r>
              <a:rPr lang="sk-SK" dirty="0" err="1"/>
              <a:t>Ž</a:t>
            </a:r>
            <a:r>
              <a:rPr lang="sk-SK" dirty="0" err="1" smtClean="0"/>
              <a:t>oNFP</a:t>
            </a:r>
            <a:r>
              <a:rPr lang="sk-SK" dirty="0" smtClean="0"/>
              <a:t> </a:t>
            </a:r>
            <a:r>
              <a:rPr lang="sk-SK" dirty="0"/>
              <a:t>v systéme ITMS2014+ </a:t>
            </a:r>
            <a:r>
              <a:rPr lang="sk-SK" dirty="0" smtClean="0"/>
              <a:t>žiadateľ </a:t>
            </a:r>
            <a:r>
              <a:rPr lang="sk-SK" dirty="0"/>
              <a:t>priradí aktivitu k typu aktivity s názvom: </a:t>
            </a:r>
            <a:endParaRPr lang="sk-SK" dirty="0" smtClean="0"/>
          </a:p>
          <a:p>
            <a:pPr marL="0" indent="0" algn="ctr">
              <a:buNone/>
            </a:pPr>
            <a:r>
              <a:rPr lang="sk-SK" b="1" i="1" dirty="0"/>
              <a:t>„Aktivity zamerané k zvýšeniu informovanosti o predchádzaní všetkých foriem diskriminácie a spôsobom ochrany pred </a:t>
            </a:r>
            <a:r>
              <a:rPr lang="sk-SK" b="1" i="1" dirty="0" smtClean="0"/>
              <a:t>ňou“ </a:t>
            </a:r>
            <a:endParaRPr lang="sk-SK" b="1" i="1" dirty="0" smtClean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0707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640"/>
          <a:stretch/>
        </p:blipFill>
        <p:spPr>
          <a:xfrm>
            <a:off x="4499992" y="4005064"/>
            <a:ext cx="4101260" cy="19771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7544" y="424632"/>
            <a:ext cx="8568952" cy="5557564"/>
          </a:xfrm>
        </p:spPr>
        <p:txBody>
          <a:bodyPr>
            <a:normAutofit fontScale="47500" lnSpcReduction="20000"/>
          </a:bodyPr>
          <a:lstStyle/>
          <a:p>
            <a:endParaRPr lang="sk-SK" dirty="0"/>
          </a:p>
          <a:p>
            <a:pPr marL="0" indent="0" algn="ctr">
              <a:buNone/>
            </a:pPr>
            <a:r>
              <a:rPr lang="sk-SK" sz="7600" b="1" dirty="0" smtClean="0">
                <a:solidFill>
                  <a:schemeClr val="accent6">
                    <a:lumMod val="75000"/>
                  </a:schemeClr>
                </a:solidFill>
              </a:rPr>
              <a:t>Oprávnenou </a:t>
            </a:r>
            <a:r>
              <a:rPr lang="sk-SK" sz="7600" b="1" dirty="0">
                <a:solidFill>
                  <a:schemeClr val="accent6">
                    <a:lumMod val="75000"/>
                  </a:schemeClr>
                </a:solidFill>
              </a:rPr>
              <a:t>cieľovou skupinou (CS) sú: </a:t>
            </a:r>
            <a:endParaRPr lang="sk-SK" sz="7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742950" indent="-742950">
              <a:buFont typeface="+mj-lt"/>
              <a:buAutoNum type="arabicPeriod"/>
            </a:pPr>
            <a:endParaRPr lang="sk-SK" dirty="0"/>
          </a:p>
          <a:p>
            <a:pPr marL="0" indent="0">
              <a:buNone/>
            </a:pPr>
            <a:r>
              <a:rPr lang="sk-SK" dirty="0"/>
              <a:t>V súlade so špecifickým cieľom 4.1.2 OP ĽZ sú oprávnenou cieľovou skupinou:</a:t>
            </a:r>
          </a:p>
          <a:p>
            <a:pPr lvl="0"/>
            <a:r>
              <a:rPr lang="sk-SK" dirty="0"/>
              <a:t>zamestnanci vykonávajúci politiky a opatrenia v oblasti prevencie diskriminácie a /alebo sociálneho začlenenia vo verejnom aj v neverejnom sektore</a:t>
            </a:r>
          </a:p>
          <a:p>
            <a:pPr lvl="0"/>
            <a:r>
              <a:rPr lang="sk-SK" dirty="0"/>
              <a:t>subjekty vykonávajúce činnosti vo verejnom záujme.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V </a:t>
            </a:r>
            <a:r>
              <a:rPr lang="sk-SK" dirty="0"/>
              <a:t>tejto výzve sú to</a:t>
            </a:r>
            <a:r>
              <a:rPr lang="sk-SK" dirty="0" smtClean="0"/>
              <a:t>:</a:t>
            </a:r>
            <a:endParaRPr lang="sk-SK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zástupcovia 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a zamestnanci organizácií združujúcich osoby so zdravotným postihnutím alebo zastupujúcich záujmy osôb so zdravotným postihnutím. </a:t>
            </a:r>
          </a:p>
          <a:p>
            <a:pPr marL="742950" indent="-7429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sk-SK" dirty="0" smtClean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k-SK" dirty="0"/>
              <a:t>Pozn.: Preukazovanie oprávnenosti cieľovej skupiny projektu sa vykoná počas realizácie projektu predložením poverenia na zastupovanie organizácie podľa </a:t>
            </a:r>
            <a:r>
              <a:rPr lang="sk-SK" dirty="0">
                <a:hlinkClick r:id="rId4" action="ppaction://hlinkfile"/>
              </a:rPr>
              <a:t>Prílohy č. 12</a:t>
            </a:r>
            <a:r>
              <a:rPr lang="sk-SK" dirty="0"/>
              <a:t>.</a:t>
            </a:r>
          </a:p>
          <a:p>
            <a:pPr marL="742950" indent="-7429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7690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2527</TotalTime>
  <Words>798</Words>
  <Application>Microsoft Office PowerPoint</Application>
  <PresentationFormat>Prezentácia na obrazovke (4:3)</PresentationFormat>
  <Paragraphs>164</Paragraphs>
  <Slides>18</Slides>
  <Notes>7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Motív Office</vt:lpstr>
      <vt:lpstr> Výzva na predkladanie žiadostí o NFP - OP ĽZ DOP 2017/4.1.2/01:  „Vzdelávanie zástupcov reprezentatívnych organizácií osôb so zdravotným postihnutím v oblasti uplatňovania práv osôb so   zdravotným postihnutím“      Implementačná agentúra Ministerstva práce, sociálnych vecí a rodiny SR 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Sedálová Barbora</dc:creator>
  <cp:lastModifiedBy>Kollarj</cp:lastModifiedBy>
  <cp:revision>159</cp:revision>
  <dcterms:created xsi:type="dcterms:W3CDTF">2016-05-18T06:39:42Z</dcterms:created>
  <dcterms:modified xsi:type="dcterms:W3CDTF">2017-07-14T16:30:12Z</dcterms:modified>
</cp:coreProperties>
</file>