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comments/comment2.xml" ContentType="application/vnd.openxmlformats-officedocument.presentationml.comments+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comments/comment3.xml" ContentType="application/vnd.openxmlformats-officedocument.presentationml.comment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74" r:id="rId1"/>
  </p:sldMasterIdLst>
  <p:notesMasterIdLst>
    <p:notesMasterId r:id="rId22"/>
  </p:notesMasterIdLst>
  <p:handoutMasterIdLst>
    <p:handoutMasterId r:id="rId23"/>
  </p:handoutMasterIdLst>
  <p:sldIdLst>
    <p:sldId id="256" r:id="rId2"/>
    <p:sldId id="301" r:id="rId3"/>
    <p:sldId id="302" r:id="rId4"/>
    <p:sldId id="338" r:id="rId5"/>
    <p:sldId id="293" r:id="rId6"/>
    <p:sldId id="292" r:id="rId7"/>
    <p:sldId id="285" r:id="rId8"/>
    <p:sldId id="335" r:id="rId9"/>
    <p:sldId id="334" r:id="rId10"/>
    <p:sldId id="314" r:id="rId11"/>
    <p:sldId id="309" r:id="rId12"/>
    <p:sldId id="340" r:id="rId13"/>
    <p:sldId id="305" r:id="rId14"/>
    <p:sldId id="304" r:id="rId15"/>
    <p:sldId id="339" r:id="rId16"/>
    <p:sldId id="313" r:id="rId17"/>
    <p:sldId id="330" r:id="rId18"/>
    <p:sldId id="317" r:id="rId19"/>
    <p:sldId id="336" r:id="rId20"/>
    <p:sldId id="268" r:id="rId21"/>
  </p:sldIdLst>
  <p:sldSz cx="9144000" cy="6858000" type="screen4x3"/>
  <p:notesSz cx="6797675" cy="9926638"/>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dálová Barbora" initials="SB" lastIdx="1" clrIdx="0"/>
  <p:cmAuthor id="1" name="GREXA Dušan" initials="GD" lastIdx="7" clrIdx="1"/>
  <p:cmAuthor id="2" name="Lenovo" initials="L" lastIdx="2"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7037" autoAdjust="0"/>
    <p:restoredTop sz="79740" autoAdjust="0"/>
  </p:normalViewPr>
  <p:slideViewPr>
    <p:cSldViewPr>
      <p:cViewPr>
        <p:scale>
          <a:sx n="80" d="100"/>
          <a:sy n="80" d="100"/>
        </p:scale>
        <p:origin x="-768"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8" d="100"/>
          <a:sy n="78" d="100"/>
        </p:scale>
        <p:origin x="-3318" y="-108"/>
      </p:cViewPr>
      <p:guideLst>
        <p:guide orient="horz" pos="3126"/>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2-03T13:58:41.708" idx="3">
    <p:pos x="57" y="2439"/>
    <p:text>OP ĽZ 
Všeobecné pravidlá oprávnenosti výdavkov pre OP ĽZ v PO 2014 - 2020, 
SR EŠIF, 
SFR, 
príslušné schémy pomoci (ak relevantné), platné predpisy EÚ, 
všeobecne záväzné právne predpisy SR, 
ostatná riadiaca dokumentácia
ďalšie dokumenty, na ktoré sa príručka odvoláva z dôvodu zachovania prehľadnosti, stručnosti a v záujme zamedzenia duplicity informácií.</p:text>
  </p:cm>
</p:cmLst>
</file>

<file path=ppt/comments/comment2.xml><?xml version="1.0" encoding="utf-8"?>
<p:cmLst xmlns:a="http://schemas.openxmlformats.org/drawingml/2006/main" xmlns:r="http://schemas.openxmlformats.org/officeDocument/2006/relationships" xmlns:p="http://schemas.openxmlformats.org/presentationml/2006/main">
  <p:cm authorId="1" dt="2017-02-10T13:56:17.980" idx="7">
    <p:pos x="1294" y="3546"/>
    <p:text>V rámci posudzovania oprávnenosti výdavkov sa pri výkone AFK resp. FK na mieste kontroluje správna aplikácia paušálnej sadzby a to
-  určenie základne pre výpočet PS, 
-  percentuálna výška PS 
-  matematický výpočet ostatných alebo nepriamych výdavkov projektu určených paušálnou sadzbou.  </p:text>
  </p:cm>
</p:cmLst>
</file>

<file path=ppt/comments/comment3.xml><?xml version="1.0" encoding="utf-8"?>
<p:cmLst xmlns:a="http://schemas.openxmlformats.org/drawingml/2006/main" xmlns:r="http://schemas.openxmlformats.org/officeDocument/2006/relationships" xmlns:p="http://schemas.openxmlformats.org/presentationml/2006/main">
  <p:cm authorId="1" dt="2017-02-10T09:35:19.034" idx="4">
    <p:pos x="5281" y="2289"/>
    <p:text>Vo všetkých doteraz vyhlásených výzvach na IAMPSVR vrátane výzvy 2.2.1./01 sú definované len MU bez príznaku.</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46400" cy="496809"/>
          </a:xfrm>
          <a:prstGeom prst="rect">
            <a:avLst/>
          </a:prstGeom>
        </p:spPr>
        <p:txBody>
          <a:bodyPr vert="horz" lIns="91440" tIns="45720" rIns="91440" bIns="45720" rtlCol="0"/>
          <a:lstStyle>
            <a:lvl1pPr algn="l">
              <a:defRPr sz="1200"/>
            </a:lvl1pPr>
          </a:lstStyle>
          <a:p>
            <a:endParaRPr lang="sk-SK" dirty="0"/>
          </a:p>
        </p:txBody>
      </p:sp>
      <p:sp>
        <p:nvSpPr>
          <p:cNvPr id="3" name="Zástupný symbol dátumu 2"/>
          <p:cNvSpPr>
            <a:spLocks noGrp="1"/>
          </p:cNvSpPr>
          <p:nvPr>
            <p:ph type="dt" sz="quarter" idx="1"/>
          </p:nvPr>
        </p:nvSpPr>
        <p:spPr>
          <a:xfrm>
            <a:off x="3849688" y="0"/>
            <a:ext cx="2946400" cy="496809"/>
          </a:xfrm>
          <a:prstGeom prst="rect">
            <a:avLst/>
          </a:prstGeom>
        </p:spPr>
        <p:txBody>
          <a:bodyPr vert="horz" lIns="91440" tIns="45720" rIns="91440" bIns="45720" rtlCol="0"/>
          <a:lstStyle>
            <a:lvl1pPr algn="r">
              <a:defRPr sz="1200"/>
            </a:lvl1pPr>
          </a:lstStyle>
          <a:p>
            <a:fld id="{26CBCC6C-431E-480C-9247-81102C513B5F}" type="datetimeFigureOut">
              <a:rPr lang="sk-SK" smtClean="0"/>
              <a:pPr/>
              <a:t>12. 2. 2017</a:t>
            </a:fld>
            <a:endParaRPr lang="sk-SK" dirty="0"/>
          </a:p>
        </p:txBody>
      </p:sp>
      <p:sp>
        <p:nvSpPr>
          <p:cNvPr id="4" name="Zástupný symbol päty 3"/>
          <p:cNvSpPr>
            <a:spLocks noGrp="1"/>
          </p:cNvSpPr>
          <p:nvPr>
            <p:ph type="ftr" sz="quarter" idx="2"/>
          </p:nvPr>
        </p:nvSpPr>
        <p:spPr>
          <a:xfrm>
            <a:off x="0" y="9428242"/>
            <a:ext cx="2946400" cy="496809"/>
          </a:xfrm>
          <a:prstGeom prst="rect">
            <a:avLst/>
          </a:prstGeom>
        </p:spPr>
        <p:txBody>
          <a:bodyPr vert="horz" lIns="91440" tIns="45720" rIns="91440" bIns="45720" rtlCol="0" anchor="b"/>
          <a:lstStyle>
            <a:lvl1pPr algn="l">
              <a:defRPr sz="1200"/>
            </a:lvl1pPr>
          </a:lstStyle>
          <a:p>
            <a:endParaRPr lang="sk-SK" dirty="0"/>
          </a:p>
        </p:txBody>
      </p:sp>
      <p:sp>
        <p:nvSpPr>
          <p:cNvPr id="5" name="Zástupný symbol čísla snímky 4"/>
          <p:cNvSpPr>
            <a:spLocks noGrp="1"/>
          </p:cNvSpPr>
          <p:nvPr>
            <p:ph type="sldNum" sz="quarter" idx="3"/>
          </p:nvPr>
        </p:nvSpPr>
        <p:spPr>
          <a:xfrm>
            <a:off x="3849688" y="9428242"/>
            <a:ext cx="2946400" cy="496809"/>
          </a:xfrm>
          <a:prstGeom prst="rect">
            <a:avLst/>
          </a:prstGeom>
        </p:spPr>
        <p:txBody>
          <a:bodyPr vert="horz" lIns="91440" tIns="45720" rIns="91440" bIns="45720" rtlCol="0" anchor="b"/>
          <a:lstStyle>
            <a:lvl1pPr algn="r">
              <a:defRPr sz="1200"/>
            </a:lvl1pPr>
          </a:lstStyle>
          <a:p>
            <a:fld id="{B3CE62E0-E1A7-4C93-A69B-31B9CE1E2E96}" type="slidenum">
              <a:rPr lang="sk-SK" smtClean="0"/>
              <a:pPr/>
              <a:t>‹#›</a:t>
            </a:fld>
            <a:endParaRPr lang="sk-SK" dirty="0"/>
          </a:p>
        </p:txBody>
      </p:sp>
    </p:spTree>
    <p:extLst>
      <p:ext uri="{BB962C8B-B14F-4D97-AF65-F5344CB8AC3E}">
        <p14:creationId xmlns:p14="http://schemas.microsoft.com/office/powerpoint/2010/main" xmlns="" val="35883495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sk-SK" dirty="0"/>
          </a:p>
        </p:txBody>
      </p:sp>
      <p:sp>
        <p:nvSpPr>
          <p:cNvPr id="3" name="Zástupný symbol dátumu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62BD2153-9290-4BCF-A455-CB2030BED3CB}" type="datetimeFigureOut">
              <a:rPr lang="sk-SK" smtClean="0"/>
              <a:pPr/>
              <a:t>12. 2. 2017</a:t>
            </a:fld>
            <a:endParaRPr lang="sk-SK" dirty="0"/>
          </a:p>
        </p:txBody>
      </p:sp>
      <p:sp>
        <p:nvSpPr>
          <p:cNvPr id="4" name="Zástupný symbol obrazu snímky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sk-SK" dirty="0"/>
          </a:p>
        </p:txBody>
      </p:sp>
      <p:sp>
        <p:nvSpPr>
          <p:cNvPr id="5" name="Zástupný symbol poznámok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6" name="Zástupný symbol päty 5"/>
          <p:cNvSpPr>
            <a:spLocks noGrp="1"/>
          </p:cNvSpPr>
          <p:nvPr>
            <p:ph type="ftr" sz="quarter" idx="4"/>
          </p:nvPr>
        </p:nvSpPr>
        <p:spPr>
          <a:xfrm>
            <a:off x="1" y="9428584"/>
            <a:ext cx="2945659" cy="496332"/>
          </a:xfrm>
          <a:prstGeom prst="rect">
            <a:avLst/>
          </a:prstGeom>
        </p:spPr>
        <p:txBody>
          <a:bodyPr vert="horz" lIns="91440" tIns="45720" rIns="91440" bIns="45720" rtlCol="0" anchor="b"/>
          <a:lstStyle>
            <a:lvl1pPr algn="l">
              <a:defRPr sz="1200"/>
            </a:lvl1pPr>
          </a:lstStyle>
          <a:p>
            <a:endParaRPr lang="sk-SK" dirty="0"/>
          </a:p>
        </p:txBody>
      </p:sp>
      <p:sp>
        <p:nvSpPr>
          <p:cNvPr id="7" name="Zástupný symbol čísla snímky 6"/>
          <p:cNvSpPr>
            <a:spLocks noGrp="1"/>
          </p:cNvSpPr>
          <p:nvPr>
            <p:ph type="sldNum" sz="quarter" idx="5"/>
          </p:nvPr>
        </p:nvSpPr>
        <p:spPr>
          <a:xfrm>
            <a:off x="3850444" y="9428584"/>
            <a:ext cx="2945659" cy="496332"/>
          </a:xfrm>
          <a:prstGeom prst="rect">
            <a:avLst/>
          </a:prstGeom>
        </p:spPr>
        <p:txBody>
          <a:bodyPr vert="horz" lIns="91440" tIns="45720" rIns="91440" bIns="45720" rtlCol="0" anchor="b"/>
          <a:lstStyle>
            <a:lvl1pPr algn="r">
              <a:defRPr sz="1200"/>
            </a:lvl1pPr>
          </a:lstStyle>
          <a:p>
            <a:fld id="{883645B5-58F2-4722-8FF0-01DC7A1E50FD}" type="slidenum">
              <a:rPr lang="sk-SK" smtClean="0"/>
              <a:pPr/>
              <a:t>‹#›</a:t>
            </a:fld>
            <a:endParaRPr lang="sk-SK" dirty="0"/>
          </a:p>
        </p:txBody>
      </p:sp>
    </p:spTree>
    <p:extLst>
      <p:ext uri="{BB962C8B-B14F-4D97-AF65-F5344CB8AC3E}">
        <p14:creationId xmlns:p14="http://schemas.microsoft.com/office/powerpoint/2010/main" xmlns="" val="1725121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1</a:t>
            </a:fld>
            <a:endParaRPr lang="sk-SK" dirty="0"/>
          </a:p>
        </p:txBody>
      </p:sp>
    </p:spTree>
    <p:extLst>
      <p:ext uri="{BB962C8B-B14F-4D97-AF65-F5344CB8AC3E}">
        <p14:creationId xmlns:p14="http://schemas.microsoft.com/office/powerpoint/2010/main" xmlns="" val="23993240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10</a:t>
            </a:fld>
            <a:endParaRPr lang="sk-SK" dirty="0"/>
          </a:p>
        </p:txBody>
      </p:sp>
    </p:spTree>
    <p:extLst>
      <p:ext uri="{BB962C8B-B14F-4D97-AF65-F5344CB8AC3E}">
        <p14:creationId xmlns:p14="http://schemas.microsoft.com/office/powerpoint/2010/main" xmlns="" val="132471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11</a:t>
            </a:fld>
            <a:endParaRPr lang="sk-SK" dirty="0"/>
          </a:p>
        </p:txBody>
      </p:sp>
    </p:spTree>
    <p:extLst>
      <p:ext uri="{BB962C8B-B14F-4D97-AF65-F5344CB8AC3E}">
        <p14:creationId xmlns:p14="http://schemas.microsoft.com/office/powerpoint/2010/main" xmlns="" val="17775396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12</a:t>
            </a:fld>
            <a:endParaRPr lang="sk-SK" dirty="0"/>
          </a:p>
        </p:txBody>
      </p:sp>
    </p:spTree>
    <p:extLst>
      <p:ext uri="{BB962C8B-B14F-4D97-AF65-F5344CB8AC3E}">
        <p14:creationId xmlns:p14="http://schemas.microsoft.com/office/powerpoint/2010/main" xmlns="" val="17775396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13</a:t>
            </a:fld>
            <a:endParaRPr lang="sk-SK" dirty="0"/>
          </a:p>
        </p:txBody>
      </p:sp>
    </p:spTree>
    <p:extLst>
      <p:ext uri="{BB962C8B-B14F-4D97-AF65-F5344CB8AC3E}">
        <p14:creationId xmlns:p14="http://schemas.microsoft.com/office/powerpoint/2010/main" xmlns="" val="7148103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14</a:t>
            </a:fld>
            <a:endParaRPr lang="sk-SK" dirty="0"/>
          </a:p>
        </p:txBody>
      </p:sp>
    </p:spTree>
    <p:extLst>
      <p:ext uri="{BB962C8B-B14F-4D97-AF65-F5344CB8AC3E}">
        <p14:creationId xmlns:p14="http://schemas.microsoft.com/office/powerpoint/2010/main" xmlns="" val="3723651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15</a:t>
            </a:fld>
            <a:endParaRPr lang="sk-SK" dirty="0"/>
          </a:p>
        </p:txBody>
      </p:sp>
    </p:spTree>
    <p:extLst>
      <p:ext uri="{BB962C8B-B14F-4D97-AF65-F5344CB8AC3E}">
        <p14:creationId xmlns:p14="http://schemas.microsoft.com/office/powerpoint/2010/main" xmlns="" val="3723651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16</a:t>
            </a:fld>
            <a:endParaRPr lang="sk-SK" dirty="0"/>
          </a:p>
        </p:txBody>
      </p:sp>
    </p:spTree>
    <p:extLst>
      <p:ext uri="{BB962C8B-B14F-4D97-AF65-F5344CB8AC3E}">
        <p14:creationId xmlns:p14="http://schemas.microsoft.com/office/powerpoint/2010/main" xmlns="" val="34862544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17</a:t>
            </a:fld>
            <a:endParaRPr lang="sk-SK" dirty="0"/>
          </a:p>
        </p:txBody>
      </p:sp>
    </p:spTree>
    <p:extLst>
      <p:ext uri="{BB962C8B-B14F-4D97-AF65-F5344CB8AC3E}">
        <p14:creationId xmlns:p14="http://schemas.microsoft.com/office/powerpoint/2010/main" xmlns="" val="10948431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18</a:t>
            </a:fld>
            <a:endParaRPr lang="sk-SK" dirty="0"/>
          </a:p>
        </p:txBody>
      </p:sp>
    </p:spTree>
    <p:extLst>
      <p:ext uri="{BB962C8B-B14F-4D97-AF65-F5344CB8AC3E}">
        <p14:creationId xmlns:p14="http://schemas.microsoft.com/office/powerpoint/2010/main" xmlns="" val="9057436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19</a:t>
            </a:fld>
            <a:endParaRPr lang="sk-SK" dirty="0"/>
          </a:p>
        </p:txBody>
      </p:sp>
    </p:spTree>
    <p:extLst>
      <p:ext uri="{BB962C8B-B14F-4D97-AF65-F5344CB8AC3E}">
        <p14:creationId xmlns:p14="http://schemas.microsoft.com/office/powerpoint/2010/main" xmlns="" val="3908472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sk-SK" sz="1000" b="0" i="0" u="none" kern="1200" dirty="0" smtClean="0">
              <a:solidFill>
                <a:schemeClr val="tx1"/>
              </a:solidFill>
              <a:effectLst/>
              <a:latin typeface="+mn-lt"/>
              <a:ea typeface="+mn-ea"/>
              <a:cs typeface="+mn-cs"/>
            </a:endParaRPr>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2</a:t>
            </a:fld>
            <a:endParaRPr lang="sk-SK" dirty="0"/>
          </a:p>
        </p:txBody>
      </p:sp>
    </p:spTree>
    <p:extLst>
      <p:ext uri="{BB962C8B-B14F-4D97-AF65-F5344CB8AC3E}">
        <p14:creationId xmlns:p14="http://schemas.microsoft.com/office/powerpoint/2010/main" xmlns="" val="28135208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20</a:t>
            </a:fld>
            <a:endParaRPr lang="sk-SK" dirty="0"/>
          </a:p>
        </p:txBody>
      </p:sp>
    </p:spTree>
    <p:extLst>
      <p:ext uri="{BB962C8B-B14F-4D97-AF65-F5344CB8AC3E}">
        <p14:creationId xmlns:p14="http://schemas.microsoft.com/office/powerpoint/2010/main" xmlns="" val="2247789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3</a:t>
            </a:fld>
            <a:endParaRPr lang="sk-SK" dirty="0"/>
          </a:p>
        </p:txBody>
      </p:sp>
    </p:spTree>
    <p:extLst>
      <p:ext uri="{BB962C8B-B14F-4D97-AF65-F5344CB8AC3E}">
        <p14:creationId xmlns:p14="http://schemas.microsoft.com/office/powerpoint/2010/main" xmlns="" val="1102534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4</a:t>
            </a:fld>
            <a:endParaRPr lang="sk-SK" dirty="0"/>
          </a:p>
        </p:txBody>
      </p:sp>
    </p:spTree>
    <p:extLst>
      <p:ext uri="{BB962C8B-B14F-4D97-AF65-F5344CB8AC3E}">
        <p14:creationId xmlns:p14="http://schemas.microsoft.com/office/powerpoint/2010/main" xmlns="" val="11025349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5</a:t>
            </a:fld>
            <a:endParaRPr lang="sk-SK" dirty="0"/>
          </a:p>
        </p:txBody>
      </p:sp>
    </p:spTree>
    <p:extLst>
      <p:ext uri="{BB962C8B-B14F-4D97-AF65-F5344CB8AC3E}">
        <p14:creationId xmlns:p14="http://schemas.microsoft.com/office/powerpoint/2010/main" xmlns="" val="1833864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6</a:t>
            </a:fld>
            <a:endParaRPr lang="sk-SK" dirty="0"/>
          </a:p>
        </p:txBody>
      </p:sp>
    </p:spTree>
    <p:extLst>
      <p:ext uri="{BB962C8B-B14F-4D97-AF65-F5344CB8AC3E}">
        <p14:creationId xmlns:p14="http://schemas.microsoft.com/office/powerpoint/2010/main" xmlns="" val="1683919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7</a:t>
            </a:fld>
            <a:endParaRPr lang="sk-SK" dirty="0"/>
          </a:p>
        </p:txBody>
      </p:sp>
    </p:spTree>
    <p:extLst>
      <p:ext uri="{BB962C8B-B14F-4D97-AF65-F5344CB8AC3E}">
        <p14:creationId xmlns:p14="http://schemas.microsoft.com/office/powerpoint/2010/main" xmlns="" val="24436342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8</a:t>
            </a:fld>
            <a:endParaRPr lang="sk-SK" dirty="0"/>
          </a:p>
        </p:txBody>
      </p:sp>
    </p:spTree>
    <p:extLst>
      <p:ext uri="{BB962C8B-B14F-4D97-AF65-F5344CB8AC3E}">
        <p14:creationId xmlns:p14="http://schemas.microsoft.com/office/powerpoint/2010/main" xmlns="" val="24436342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9</a:t>
            </a:fld>
            <a:endParaRPr lang="sk-SK" dirty="0"/>
          </a:p>
        </p:txBody>
      </p:sp>
    </p:spTree>
    <p:extLst>
      <p:ext uri="{BB962C8B-B14F-4D97-AF65-F5344CB8AC3E}">
        <p14:creationId xmlns:p14="http://schemas.microsoft.com/office/powerpoint/2010/main" xmlns="" val="2443634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Upravte štýly predlohy textu</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Upravte štýl predlohy podnadpisov</a:t>
            </a:r>
            <a:endParaRPr lang="sk-SK"/>
          </a:p>
        </p:txBody>
      </p:sp>
      <p:sp>
        <p:nvSpPr>
          <p:cNvPr id="4" name="Zástupný symbol dátumu 3"/>
          <p:cNvSpPr>
            <a:spLocks noGrp="1"/>
          </p:cNvSpPr>
          <p:nvPr>
            <p:ph type="dt" sz="half" idx="10"/>
          </p:nvPr>
        </p:nvSpPr>
        <p:spPr/>
        <p:txBody>
          <a:bodyPr/>
          <a:lstStyle/>
          <a:p>
            <a:fld id="{BF92E2F3-A957-4897-AE39-228CC061DCDB}" type="datetimeFigureOut">
              <a:rPr lang="sk-SK" smtClean="0"/>
              <a:pPr/>
              <a:t>12. 2. 2017</a:t>
            </a:fld>
            <a:endParaRPr lang="sk-SK" dirty="0"/>
          </a:p>
        </p:txBody>
      </p:sp>
      <p:sp>
        <p:nvSpPr>
          <p:cNvPr id="5" name="Zástupný symbol päty 4"/>
          <p:cNvSpPr>
            <a:spLocks noGrp="1"/>
          </p:cNvSpPr>
          <p:nvPr>
            <p:ph type="ftr" sz="quarter" idx="11"/>
          </p:nvPr>
        </p:nvSpPr>
        <p:spPr/>
        <p:txBody>
          <a:bodyPr/>
          <a:lstStyle/>
          <a:p>
            <a:endParaRPr lang="sk-SK" dirty="0"/>
          </a:p>
        </p:txBody>
      </p:sp>
      <p:sp>
        <p:nvSpPr>
          <p:cNvPr id="6" name="Zástupný symbol čísla snímky 5"/>
          <p:cNvSpPr>
            <a:spLocks noGrp="1"/>
          </p:cNvSpPr>
          <p:nvPr>
            <p:ph type="sldNum" sz="quarter" idx="12"/>
          </p:nvPr>
        </p:nvSpPr>
        <p:spPr/>
        <p:txBody>
          <a:bodyPr/>
          <a:lstStyle/>
          <a:p>
            <a:fld id="{6EC84D80-3779-453A-ADA2-5F0F5F321983}" type="slidenum">
              <a:rPr lang="sk-SK" smtClean="0"/>
              <a:pPr/>
              <a:t>‹#›</a:t>
            </a:fld>
            <a:endParaRPr lang="sk-SK" dirty="0"/>
          </a:p>
        </p:txBody>
      </p:sp>
    </p:spTree>
    <p:extLst>
      <p:ext uri="{BB962C8B-B14F-4D97-AF65-F5344CB8AC3E}">
        <p14:creationId xmlns:p14="http://schemas.microsoft.com/office/powerpoint/2010/main" xmlns="" val="1433690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zvislého textu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BF92E2F3-A957-4897-AE39-228CC061DCDB}" type="datetimeFigureOut">
              <a:rPr lang="sk-SK" smtClean="0"/>
              <a:pPr/>
              <a:t>12. 2. 2017</a:t>
            </a:fld>
            <a:endParaRPr lang="sk-SK" dirty="0"/>
          </a:p>
        </p:txBody>
      </p:sp>
      <p:sp>
        <p:nvSpPr>
          <p:cNvPr id="5" name="Zástupný symbol päty 4"/>
          <p:cNvSpPr>
            <a:spLocks noGrp="1"/>
          </p:cNvSpPr>
          <p:nvPr>
            <p:ph type="ftr" sz="quarter" idx="11"/>
          </p:nvPr>
        </p:nvSpPr>
        <p:spPr/>
        <p:txBody>
          <a:bodyPr/>
          <a:lstStyle/>
          <a:p>
            <a:endParaRPr lang="sk-SK" dirty="0"/>
          </a:p>
        </p:txBody>
      </p:sp>
      <p:sp>
        <p:nvSpPr>
          <p:cNvPr id="6" name="Zástupný symbol čísla snímky 5"/>
          <p:cNvSpPr>
            <a:spLocks noGrp="1"/>
          </p:cNvSpPr>
          <p:nvPr>
            <p:ph type="sldNum" sz="quarter" idx="12"/>
          </p:nvPr>
        </p:nvSpPr>
        <p:spPr/>
        <p:txBody>
          <a:bodyPr/>
          <a:lstStyle/>
          <a:p>
            <a:fld id="{6EC84D80-3779-453A-ADA2-5F0F5F321983}" type="slidenum">
              <a:rPr lang="sk-SK" smtClean="0"/>
              <a:pPr/>
              <a:t>‹#›</a:t>
            </a:fld>
            <a:endParaRPr lang="sk-SK" dirty="0"/>
          </a:p>
        </p:txBody>
      </p:sp>
    </p:spTree>
    <p:extLst>
      <p:ext uri="{BB962C8B-B14F-4D97-AF65-F5344CB8AC3E}">
        <p14:creationId xmlns:p14="http://schemas.microsoft.com/office/powerpoint/2010/main" xmlns="" val="371360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smtClean="0"/>
              <a:t>Upravte štýly predlohy textu</a:t>
            </a:r>
            <a:endParaRPr lang="sk-SK"/>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BF92E2F3-A957-4897-AE39-228CC061DCDB}" type="datetimeFigureOut">
              <a:rPr lang="sk-SK" smtClean="0"/>
              <a:pPr/>
              <a:t>12. 2. 2017</a:t>
            </a:fld>
            <a:endParaRPr lang="sk-SK" dirty="0"/>
          </a:p>
        </p:txBody>
      </p:sp>
      <p:sp>
        <p:nvSpPr>
          <p:cNvPr id="5" name="Zástupný symbol päty 4"/>
          <p:cNvSpPr>
            <a:spLocks noGrp="1"/>
          </p:cNvSpPr>
          <p:nvPr>
            <p:ph type="ftr" sz="quarter" idx="11"/>
          </p:nvPr>
        </p:nvSpPr>
        <p:spPr/>
        <p:txBody>
          <a:bodyPr/>
          <a:lstStyle/>
          <a:p>
            <a:endParaRPr lang="sk-SK" dirty="0"/>
          </a:p>
        </p:txBody>
      </p:sp>
      <p:sp>
        <p:nvSpPr>
          <p:cNvPr id="6" name="Zástupný symbol čísla snímky 5"/>
          <p:cNvSpPr>
            <a:spLocks noGrp="1"/>
          </p:cNvSpPr>
          <p:nvPr>
            <p:ph type="sldNum" sz="quarter" idx="12"/>
          </p:nvPr>
        </p:nvSpPr>
        <p:spPr/>
        <p:txBody>
          <a:bodyPr/>
          <a:lstStyle/>
          <a:p>
            <a:fld id="{6EC84D80-3779-453A-ADA2-5F0F5F321983}" type="slidenum">
              <a:rPr lang="sk-SK" smtClean="0"/>
              <a:pPr/>
              <a:t>‹#›</a:t>
            </a:fld>
            <a:endParaRPr lang="sk-SK" dirty="0"/>
          </a:p>
        </p:txBody>
      </p:sp>
    </p:spTree>
    <p:extLst>
      <p:ext uri="{BB962C8B-B14F-4D97-AF65-F5344CB8AC3E}">
        <p14:creationId xmlns:p14="http://schemas.microsoft.com/office/powerpoint/2010/main" xmlns="" val="1713455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Úvodná snímk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976064" y="4149080"/>
            <a:ext cx="7772400" cy="1470025"/>
          </a:xfrm>
        </p:spPr>
        <p:txBody>
          <a:bodyPr/>
          <a:lstStyle/>
          <a:p>
            <a:r>
              <a:rPr lang="sk-SK" smtClean="0"/>
              <a:t>Upravte štýly predlohy textu</a:t>
            </a:r>
            <a:endParaRPr lang="sk-SK" dirty="0"/>
          </a:p>
        </p:txBody>
      </p:sp>
      <p:sp>
        <p:nvSpPr>
          <p:cNvPr id="4" name="Zástupný symbol dátumu 3"/>
          <p:cNvSpPr>
            <a:spLocks noGrp="1"/>
          </p:cNvSpPr>
          <p:nvPr>
            <p:ph type="dt" sz="half" idx="10"/>
          </p:nvPr>
        </p:nvSpPr>
        <p:spPr>
          <a:xfrm>
            <a:off x="998240" y="6165304"/>
            <a:ext cx="2133600" cy="365125"/>
          </a:xfrm>
        </p:spPr>
        <p:txBody>
          <a:bodyPr/>
          <a:lstStyle/>
          <a:p>
            <a:fld id="{BF92E2F3-A957-4897-AE39-228CC061DCDB}" type="datetimeFigureOut">
              <a:rPr lang="sk-SK" smtClean="0"/>
              <a:pPr/>
              <a:t>12. 2. 2017</a:t>
            </a:fld>
            <a:endParaRPr lang="sk-SK" dirty="0"/>
          </a:p>
        </p:txBody>
      </p:sp>
    </p:spTree>
    <p:extLst>
      <p:ext uri="{BB962C8B-B14F-4D97-AF65-F5344CB8AC3E}">
        <p14:creationId xmlns:p14="http://schemas.microsoft.com/office/powerpoint/2010/main" xmlns="" val="341965769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Úvodná snímk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827584" y="4581128"/>
            <a:ext cx="7772400" cy="1470025"/>
          </a:xfrm>
        </p:spPr>
        <p:txBody>
          <a:bodyPr/>
          <a:lstStyle/>
          <a:p>
            <a:r>
              <a:rPr lang="sk-SK" smtClean="0"/>
              <a:t>Upravte štýly predlohy textu</a:t>
            </a:r>
            <a:endParaRPr lang="sk-SK" dirty="0"/>
          </a:p>
        </p:txBody>
      </p:sp>
      <p:sp>
        <p:nvSpPr>
          <p:cNvPr id="4" name="Zástupný symbol dátumu 3"/>
          <p:cNvSpPr>
            <a:spLocks noGrp="1"/>
          </p:cNvSpPr>
          <p:nvPr>
            <p:ph type="dt" sz="half" idx="10"/>
          </p:nvPr>
        </p:nvSpPr>
        <p:spPr>
          <a:xfrm>
            <a:off x="854224" y="6309320"/>
            <a:ext cx="2133600" cy="365125"/>
          </a:xfrm>
        </p:spPr>
        <p:txBody>
          <a:bodyPr/>
          <a:lstStyle/>
          <a:p>
            <a:fld id="{BF92E2F3-A957-4897-AE39-228CC061DCDB}" type="datetimeFigureOut">
              <a:rPr lang="sk-SK" smtClean="0"/>
              <a:pPr/>
              <a:t>12. 2. 2017</a:t>
            </a:fld>
            <a:endParaRPr lang="sk-SK" dirty="0"/>
          </a:p>
        </p:txBody>
      </p:sp>
      <p:sp>
        <p:nvSpPr>
          <p:cNvPr id="5" name="Zástupný symbol päty 4"/>
          <p:cNvSpPr>
            <a:spLocks noGrp="1"/>
          </p:cNvSpPr>
          <p:nvPr>
            <p:ph type="ftr" sz="quarter" idx="11"/>
          </p:nvPr>
        </p:nvSpPr>
        <p:spPr/>
        <p:txBody>
          <a:bodyPr/>
          <a:lstStyle/>
          <a:p>
            <a:endParaRPr lang="sk-SK" dirty="0"/>
          </a:p>
        </p:txBody>
      </p:sp>
      <p:sp>
        <p:nvSpPr>
          <p:cNvPr id="6" name="Zástupný symbol čísla snímky 5"/>
          <p:cNvSpPr>
            <a:spLocks noGrp="1"/>
          </p:cNvSpPr>
          <p:nvPr>
            <p:ph type="sldNum" sz="quarter" idx="12"/>
          </p:nvPr>
        </p:nvSpPr>
        <p:spPr/>
        <p:txBody>
          <a:bodyPr/>
          <a:lstStyle/>
          <a:p>
            <a:fld id="{6EC84D80-3779-453A-ADA2-5F0F5F321983}" type="slidenum">
              <a:rPr lang="sk-SK" smtClean="0"/>
              <a:pPr/>
              <a:t>‹#›</a:t>
            </a:fld>
            <a:endParaRPr lang="sk-SK" dirty="0"/>
          </a:p>
        </p:txBody>
      </p:sp>
    </p:spTree>
    <p:extLst>
      <p:ext uri="{BB962C8B-B14F-4D97-AF65-F5344CB8AC3E}">
        <p14:creationId xmlns:p14="http://schemas.microsoft.com/office/powerpoint/2010/main" xmlns="" val="411332675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Úvodná snímk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976064" y="4623271"/>
            <a:ext cx="7772400" cy="1470025"/>
          </a:xfrm>
        </p:spPr>
        <p:txBody>
          <a:bodyPr/>
          <a:lstStyle/>
          <a:p>
            <a:r>
              <a:rPr lang="sk-SK" smtClean="0"/>
              <a:t>Upravte štýly predlohy textu</a:t>
            </a:r>
            <a:endParaRPr lang="sk-SK" dirty="0"/>
          </a:p>
        </p:txBody>
      </p:sp>
      <p:sp>
        <p:nvSpPr>
          <p:cNvPr id="4" name="Zástupný symbol dátumu 3"/>
          <p:cNvSpPr>
            <a:spLocks noGrp="1"/>
          </p:cNvSpPr>
          <p:nvPr>
            <p:ph type="dt" sz="half" idx="10"/>
          </p:nvPr>
        </p:nvSpPr>
        <p:spPr>
          <a:xfrm>
            <a:off x="971600" y="6309320"/>
            <a:ext cx="2133600" cy="365125"/>
          </a:xfrm>
        </p:spPr>
        <p:txBody>
          <a:bodyPr/>
          <a:lstStyle/>
          <a:p>
            <a:fld id="{BF92E2F3-A957-4897-AE39-228CC061DCDB}" type="datetimeFigureOut">
              <a:rPr lang="sk-SK" smtClean="0"/>
              <a:pPr/>
              <a:t>12. 2. 2017</a:t>
            </a:fld>
            <a:endParaRPr lang="sk-SK" dirty="0"/>
          </a:p>
        </p:txBody>
      </p:sp>
      <p:sp>
        <p:nvSpPr>
          <p:cNvPr id="5" name="Zástupný symbol päty 4"/>
          <p:cNvSpPr>
            <a:spLocks noGrp="1"/>
          </p:cNvSpPr>
          <p:nvPr>
            <p:ph type="ftr" sz="quarter" idx="11"/>
          </p:nvPr>
        </p:nvSpPr>
        <p:spPr/>
        <p:txBody>
          <a:bodyPr/>
          <a:lstStyle/>
          <a:p>
            <a:endParaRPr lang="sk-SK" dirty="0"/>
          </a:p>
        </p:txBody>
      </p:sp>
      <p:sp>
        <p:nvSpPr>
          <p:cNvPr id="6" name="Zástupný symbol čísla snímky 5"/>
          <p:cNvSpPr>
            <a:spLocks noGrp="1"/>
          </p:cNvSpPr>
          <p:nvPr>
            <p:ph type="sldNum" sz="quarter" idx="12"/>
          </p:nvPr>
        </p:nvSpPr>
        <p:spPr/>
        <p:txBody>
          <a:bodyPr/>
          <a:lstStyle/>
          <a:p>
            <a:fld id="{6EC84D80-3779-453A-ADA2-5F0F5F321983}" type="slidenum">
              <a:rPr lang="sk-SK" smtClean="0"/>
              <a:pPr/>
              <a:t>‹#›</a:t>
            </a:fld>
            <a:endParaRPr lang="sk-SK" dirty="0"/>
          </a:p>
        </p:txBody>
      </p:sp>
    </p:spTree>
    <p:extLst>
      <p:ext uri="{BB962C8B-B14F-4D97-AF65-F5344CB8AC3E}">
        <p14:creationId xmlns:p14="http://schemas.microsoft.com/office/powerpoint/2010/main" xmlns="" val="411332675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Len nadp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dirty="0"/>
          </a:p>
        </p:txBody>
      </p:sp>
      <p:sp>
        <p:nvSpPr>
          <p:cNvPr id="3" name="Zástupný symbol dátumu 2"/>
          <p:cNvSpPr>
            <a:spLocks noGrp="1"/>
          </p:cNvSpPr>
          <p:nvPr>
            <p:ph type="dt" sz="half" idx="10"/>
          </p:nvPr>
        </p:nvSpPr>
        <p:spPr/>
        <p:txBody>
          <a:bodyPr/>
          <a:lstStyle/>
          <a:p>
            <a:fld id="{BF92E2F3-A957-4897-AE39-228CC061DCDB}" type="datetimeFigureOut">
              <a:rPr lang="sk-SK" smtClean="0"/>
              <a:pPr/>
              <a:t>12. 2. 2017</a:t>
            </a:fld>
            <a:endParaRPr lang="sk-SK" dirty="0"/>
          </a:p>
        </p:txBody>
      </p:sp>
      <p:sp>
        <p:nvSpPr>
          <p:cNvPr id="4" name="Zástupný symbol päty 3"/>
          <p:cNvSpPr>
            <a:spLocks noGrp="1"/>
          </p:cNvSpPr>
          <p:nvPr>
            <p:ph type="ftr" sz="quarter" idx="11"/>
          </p:nvPr>
        </p:nvSpPr>
        <p:spPr/>
        <p:txBody>
          <a:bodyPr/>
          <a:lstStyle/>
          <a:p>
            <a:endParaRPr lang="sk-SK" dirty="0"/>
          </a:p>
        </p:txBody>
      </p:sp>
      <p:sp>
        <p:nvSpPr>
          <p:cNvPr id="5" name="Zástupný symbol čísla snímky 4"/>
          <p:cNvSpPr>
            <a:spLocks noGrp="1"/>
          </p:cNvSpPr>
          <p:nvPr>
            <p:ph type="sldNum" sz="quarter" idx="12"/>
          </p:nvPr>
        </p:nvSpPr>
        <p:spPr/>
        <p:txBody>
          <a:bodyPr/>
          <a:lstStyle/>
          <a:p>
            <a:fld id="{6EC84D80-3779-453A-ADA2-5F0F5F321983}" type="slidenum">
              <a:rPr lang="sk-SK" smtClean="0"/>
              <a:pPr/>
              <a:t>‹#›</a:t>
            </a:fld>
            <a:endParaRPr lang="sk-SK" dirty="0"/>
          </a:p>
        </p:txBody>
      </p:sp>
      <p:sp>
        <p:nvSpPr>
          <p:cNvPr id="6" name="Zástupný symbol obsahu 2"/>
          <p:cNvSpPr>
            <a:spLocks noGrp="1"/>
          </p:cNvSpPr>
          <p:nvPr>
            <p:ph idx="1"/>
          </p:nvPr>
        </p:nvSpPr>
        <p:spPr>
          <a:xfrm>
            <a:off x="899592" y="1600200"/>
            <a:ext cx="7787208" cy="4525963"/>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dirty="0"/>
          </a:p>
        </p:txBody>
      </p:sp>
    </p:spTree>
    <p:extLst>
      <p:ext uri="{BB962C8B-B14F-4D97-AF65-F5344CB8AC3E}">
        <p14:creationId xmlns:p14="http://schemas.microsoft.com/office/powerpoint/2010/main" xmlns="" val="355888267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rázdn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 name="Zástupný symbol obsahu 5" descr="IA.bmp"/>
          <p:cNvPicPr>
            <a:picLocks noChangeAspect="1"/>
          </p:cNvPicPr>
          <p:nvPr userDrawn="1"/>
        </p:nvPicPr>
        <p:blipFill>
          <a:blip r:embed="rId3" cstate="print"/>
          <a:stretch>
            <a:fillRect/>
          </a:stretch>
        </p:blipFill>
        <p:spPr bwMode="auto">
          <a:xfrm>
            <a:off x="2411760" y="6189954"/>
            <a:ext cx="1224136" cy="396647"/>
          </a:xfrm>
          <a:prstGeom prst="rect">
            <a:avLst/>
          </a:prstGeom>
          <a:noFill/>
          <a:ln w="9525">
            <a:noFill/>
            <a:miter lim="800000"/>
            <a:headEnd/>
            <a:tailEnd/>
          </a:ln>
        </p:spPr>
      </p:pic>
      <p:sp>
        <p:nvSpPr>
          <p:cNvPr id="9" name="Zástupný symbol obsahu 2"/>
          <p:cNvSpPr>
            <a:spLocks noGrp="1"/>
          </p:cNvSpPr>
          <p:nvPr>
            <p:ph idx="1"/>
          </p:nvPr>
        </p:nvSpPr>
        <p:spPr>
          <a:xfrm>
            <a:off x="467544" y="424631"/>
            <a:ext cx="8186766" cy="4876577"/>
          </a:xfrm>
        </p:spPr>
        <p:txBody>
          <a:bodyPr/>
          <a:lstStyle>
            <a:lvl1pPr>
              <a:defRPr sz="4000"/>
            </a:lvl1pPr>
          </a:lstStyle>
          <a:p>
            <a:pPr lvl="0" algn="ctr">
              <a:buFont typeface="Arial" charset="0"/>
              <a:buNone/>
            </a:pPr>
            <a:r>
              <a:rPr lang="sk-SK" b="1" smtClean="0">
                <a:solidFill>
                  <a:schemeClr val="accent6">
                    <a:lumMod val="75000"/>
                  </a:schemeClr>
                </a:solidFill>
              </a:rPr>
              <a:t>Upravte štýl predlohy textu.</a:t>
            </a:r>
          </a:p>
          <a:p>
            <a:pPr lvl="1" algn="ctr">
              <a:buFont typeface="Arial" charset="0"/>
              <a:buNone/>
            </a:pPr>
            <a:r>
              <a:rPr lang="sk-SK" b="1" smtClean="0">
                <a:solidFill>
                  <a:schemeClr val="accent6">
                    <a:lumMod val="75000"/>
                  </a:schemeClr>
                </a:solidFill>
              </a:rPr>
              <a:t>Druhá úroveň</a:t>
            </a:r>
          </a:p>
          <a:p>
            <a:pPr lvl="2" algn="ctr">
              <a:buFont typeface="Arial" charset="0"/>
              <a:buNone/>
            </a:pPr>
            <a:r>
              <a:rPr lang="sk-SK" b="1" smtClean="0">
                <a:solidFill>
                  <a:schemeClr val="accent6">
                    <a:lumMod val="75000"/>
                  </a:schemeClr>
                </a:solidFill>
              </a:rPr>
              <a:t>Tretia úroveň</a:t>
            </a:r>
          </a:p>
          <a:p>
            <a:pPr lvl="3" algn="ctr">
              <a:buFont typeface="Arial" charset="0"/>
              <a:buNone/>
            </a:pPr>
            <a:r>
              <a:rPr lang="sk-SK" b="1" smtClean="0">
                <a:solidFill>
                  <a:schemeClr val="accent6">
                    <a:lumMod val="75000"/>
                  </a:schemeClr>
                </a:solidFill>
              </a:rPr>
              <a:t>Štvrtá úroveň</a:t>
            </a:r>
          </a:p>
          <a:p>
            <a:pPr lvl="4" algn="ctr">
              <a:buFont typeface="Arial" charset="0"/>
              <a:buNone/>
            </a:pPr>
            <a:r>
              <a:rPr lang="sk-SK" b="1" smtClean="0">
                <a:solidFill>
                  <a:schemeClr val="accent6">
                    <a:lumMod val="75000"/>
                  </a:schemeClr>
                </a:solidFill>
              </a:rPr>
              <a:t>Piata úroveň</a:t>
            </a:r>
            <a:endParaRPr lang="sk-SK" b="1" dirty="0" smtClean="0">
              <a:solidFill>
                <a:schemeClr val="bg1">
                  <a:lumMod val="50000"/>
                </a:schemeClr>
              </a:solidFill>
            </a:endParaRPr>
          </a:p>
        </p:txBody>
      </p:sp>
    </p:spTree>
    <p:extLst>
      <p:ext uri="{BB962C8B-B14F-4D97-AF65-F5344CB8AC3E}">
        <p14:creationId xmlns:p14="http://schemas.microsoft.com/office/powerpoint/2010/main" xmlns="" val="474731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BF92E2F3-A957-4897-AE39-228CC061DCDB}" type="datetimeFigureOut">
              <a:rPr lang="sk-SK" smtClean="0"/>
              <a:pPr/>
              <a:t>12. 2. 2017</a:t>
            </a:fld>
            <a:endParaRPr lang="sk-SK" dirty="0"/>
          </a:p>
        </p:txBody>
      </p:sp>
      <p:sp>
        <p:nvSpPr>
          <p:cNvPr id="5" name="Zástupný symbol päty 4"/>
          <p:cNvSpPr>
            <a:spLocks noGrp="1"/>
          </p:cNvSpPr>
          <p:nvPr>
            <p:ph type="ftr" sz="quarter" idx="11"/>
          </p:nvPr>
        </p:nvSpPr>
        <p:spPr/>
        <p:txBody>
          <a:bodyPr/>
          <a:lstStyle/>
          <a:p>
            <a:endParaRPr lang="sk-SK" dirty="0"/>
          </a:p>
        </p:txBody>
      </p:sp>
      <p:sp>
        <p:nvSpPr>
          <p:cNvPr id="6" name="Zástupný symbol čísla snímky 5"/>
          <p:cNvSpPr>
            <a:spLocks noGrp="1"/>
          </p:cNvSpPr>
          <p:nvPr>
            <p:ph type="sldNum" sz="quarter" idx="12"/>
          </p:nvPr>
        </p:nvSpPr>
        <p:spPr/>
        <p:txBody>
          <a:bodyPr/>
          <a:lstStyle/>
          <a:p>
            <a:fld id="{6EC84D80-3779-453A-ADA2-5F0F5F321983}" type="slidenum">
              <a:rPr lang="sk-SK" smtClean="0"/>
              <a:pPr/>
              <a:t>‹#›</a:t>
            </a:fld>
            <a:endParaRPr lang="sk-SK" dirty="0"/>
          </a:p>
        </p:txBody>
      </p:sp>
    </p:spTree>
    <p:extLst>
      <p:ext uri="{BB962C8B-B14F-4D97-AF65-F5344CB8AC3E}">
        <p14:creationId xmlns:p14="http://schemas.microsoft.com/office/powerpoint/2010/main" xmlns="" val="4264132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smtClean="0"/>
              <a:t>Upravte štýly predlohy textu</a:t>
            </a:r>
            <a:endParaRPr lang="sk-SK"/>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Zástupný symbol dátumu 3"/>
          <p:cNvSpPr>
            <a:spLocks noGrp="1"/>
          </p:cNvSpPr>
          <p:nvPr>
            <p:ph type="dt" sz="half" idx="10"/>
          </p:nvPr>
        </p:nvSpPr>
        <p:spPr/>
        <p:txBody>
          <a:bodyPr/>
          <a:lstStyle/>
          <a:p>
            <a:fld id="{BF92E2F3-A957-4897-AE39-228CC061DCDB}" type="datetimeFigureOut">
              <a:rPr lang="sk-SK" smtClean="0"/>
              <a:pPr/>
              <a:t>12. 2. 2017</a:t>
            </a:fld>
            <a:endParaRPr lang="sk-SK" dirty="0"/>
          </a:p>
        </p:txBody>
      </p:sp>
      <p:sp>
        <p:nvSpPr>
          <p:cNvPr id="5" name="Zástupný symbol päty 4"/>
          <p:cNvSpPr>
            <a:spLocks noGrp="1"/>
          </p:cNvSpPr>
          <p:nvPr>
            <p:ph type="ftr" sz="quarter" idx="11"/>
          </p:nvPr>
        </p:nvSpPr>
        <p:spPr/>
        <p:txBody>
          <a:bodyPr/>
          <a:lstStyle/>
          <a:p>
            <a:endParaRPr lang="sk-SK" dirty="0"/>
          </a:p>
        </p:txBody>
      </p:sp>
      <p:sp>
        <p:nvSpPr>
          <p:cNvPr id="6" name="Zástupný symbol čísla snímky 5"/>
          <p:cNvSpPr>
            <a:spLocks noGrp="1"/>
          </p:cNvSpPr>
          <p:nvPr>
            <p:ph type="sldNum" sz="quarter" idx="12"/>
          </p:nvPr>
        </p:nvSpPr>
        <p:spPr/>
        <p:txBody>
          <a:bodyPr/>
          <a:lstStyle/>
          <a:p>
            <a:fld id="{247D8DC6-2DB1-4270-A76B-ADCE5B9B30EA}" type="slidenum">
              <a:rPr lang="sk-SK" smtClean="0"/>
              <a:pPr/>
              <a:t>‹#›</a:t>
            </a:fld>
            <a:endParaRPr lang="sk-SK" dirty="0"/>
          </a:p>
        </p:txBody>
      </p:sp>
    </p:spTree>
    <p:extLst>
      <p:ext uri="{BB962C8B-B14F-4D97-AF65-F5344CB8AC3E}">
        <p14:creationId xmlns:p14="http://schemas.microsoft.com/office/powerpoint/2010/main" xmlns="" val="306076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BF92E2F3-A957-4897-AE39-228CC061DCDB}" type="datetimeFigureOut">
              <a:rPr lang="sk-SK" smtClean="0"/>
              <a:pPr/>
              <a:t>12. 2. 2017</a:t>
            </a:fld>
            <a:endParaRPr lang="sk-SK" dirty="0"/>
          </a:p>
        </p:txBody>
      </p:sp>
      <p:sp>
        <p:nvSpPr>
          <p:cNvPr id="6" name="Zástupný symbol päty 5"/>
          <p:cNvSpPr>
            <a:spLocks noGrp="1"/>
          </p:cNvSpPr>
          <p:nvPr>
            <p:ph type="ftr" sz="quarter" idx="11"/>
          </p:nvPr>
        </p:nvSpPr>
        <p:spPr/>
        <p:txBody>
          <a:bodyPr/>
          <a:lstStyle/>
          <a:p>
            <a:endParaRPr lang="sk-SK" dirty="0"/>
          </a:p>
        </p:txBody>
      </p:sp>
      <p:sp>
        <p:nvSpPr>
          <p:cNvPr id="7" name="Zástupný symbol čísla snímky 6"/>
          <p:cNvSpPr>
            <a:spLocks noGrp="1"/>
          </p:cNvSpPr>
          <p:nvPr>
            <p:ph type="sldNum" sz="quarter" idx="12"/>
          </p:nvPr>
        </p:nvSpPr>
        <p:spPr/>
        <p:txBody>
          <a:bodyPr/>
          <a:lstStyle/>
          <a:p>
            <a:fld id="{6EC84D80-3779-453A-ADA2-5F0F5F321983}" type="slidenum">
              <a:rPr lang="sk-SK" smtClean="0"/>
              <a:pPr/>
              <a:t>‹#›</a:t>
            </a:fld>
            <a:endParaRPr lang="sk-SK" dirty="0"/>
          </a:p>
        </p:txBody>
      </p:sp>
    </p:spTree>
    <p:extLst>
      <p:ext uri="{BB962C8B-B14F-4D97-AF65-F5344CB8AC3E}">
        <p14:creationId xmlns:p14="http://schemas.microsoft.com/office/powerpoint/2010/main" xmlns="" val="699864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smtClean="0"/>
              <a:t>Upravte štýly predlohy textu</a:t>
            </a:r>
            <a:endParaRPr lang="sk-SK"/>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BF92E2F3-A957-4897-AE39-228CC061DCDB}" type="datetimeFigureOut">
              <a:rPr lang="sk-SK" smtClean="0"/>
              <a:pPr/>
              <a:t>12. 2. 2017</a:t>
            </a:fld>
            <a:endParaRPr lang="sk-SK" dirty="0"/>
          </a:p>
        </p:txBody>
      </p:sp>
      <p:sp>
        <p:nvSpPr>
          <p:cNvPr id="8" name="Zástupný symbol päty 7"/>
          <p:cNvSpPr>
            <a:spLocks noGrp="1"/>
          </p:cNvSpPr>
          <p:nvPr>
            <p:ph type="ftr" sz="quarter" idx="11"/>
          </p:nvPr>
        </p:nvSpPr>
        <p:spPr/>
        <p:txBody>
          <a:bodyPr/>
          <a:lstStyle/>
          <a:p>
            <a:endParaRPr lang="sk-SK" dirty="0"/>
          </a:p>
        </p:txBody>
      </p:sp>
      <p:sp>
        <p:nvSpPr>
          <p:cNvPr id="9" name="Zástupný symbol čísla snímky 8"/>
          <p:cNvSpPr>
            <a:spLocks noGrp="1"/>
          </p:cNvSpPr>
          <p:nvPr>
            <p:ph type="sldNum" sz="quarter" idx="12"/>
          </p:nvPr>
        </p:nvSpPr>
        <p:spPr/>
        <p:txBody>
          <a:bodyPr/>
          <a:lstStyle/>
          <a:p>
            <a:fld id="{6EC84D80-3779-453A-ADA2-5F0F5F321983}" type="slidenum">
              <a:rPr lang="sk-SK" smtClean="0"/>
              <a:pPr/>
              <a:t>‹#›</a:t>
            </a:fld>
            <a:endParaRPr lang="sk-SK" dirty="0"/>
          </a:p>
        </p:txBody>
      </p:sp>
    </p:spTree>
    <p:extLst>
      <p:ext uri="{BB962C8B-B14F-4D97-AF65-F5344CB8AC3E}">
        <p14:creationId xmlns:p14="http://schemas.microsoft.com/office/powerpoint/2010/main" xmlns="" val="4036676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dátumu 2"/>
          <p:cNvSpPr>
            <a:spLocks noGrp="1"/>
          </p:cNvSpPr>
          <p:nvPr>
            <p:ph type="dt" sz="half" idx="10"/>
          </p:nvPr>
        </p:nvSpPr>
        <p:spPr/>
        <p:txBody>
          <a:bodyPr/>
          <a:lstStyle/>
          <a:p>
            <a:fld id="{BF92E2F3-A957-4897-AE39-228CC061DCDB}" type="datetimeFigureOut">
              <a:rPr lang="sk-SK" smtClean="0"/>
              <a:pPr/>
              <a:t>12. 2. 2017</a:t>
            </a:fld>
            <a:endParaRPr lang="sk-SK" dirty="0"/>
          </a:p>
        </p:txBody>
      </p:sp>
      <p:sp>
        <p:nvSpPr>
          <p:cNvPr id="4" name="Zástupný symbol päty 3"/>
          <p:cNvSpPr>
            <a:spLocks noGrp="1"/>
          </p:cNvSpPr>
          <p:nvPr>
            <p:ph type="ftr" sz="quarter" idx="11"/>
          </p:nvPr>
        </p:nvSpPr>
        <p:spPr/>
        <p:txBody>
          <a:bodyPr/>
          <a:lstStyle/>
          <a:p>
            <a:endParaRPr lang="sk-SK" dirty="0"/>
          </a:p>
        </p:txBody>
      </p:sp>
      <p:sp>
        <p:nvSpPr>
          <p:cNvPr id="5" name="Zástupný symbol čísla snímky 4"/>
          <p:cNvSpPr>
            <a:spLocks noGrp="1"/>
          </p:cNvSpPr>
          <p:nvPr>
            <p:ph type="sldNum" sz="quarter" idx="12"/>
          </p:nvPr>
        </p:nvSpPr>
        <p:spPr/>
        <p:txBody>
          <a:bodyPr/>
          <a:lstStyle/>
          <a:p>
            <a:fld id="{6EC84D80-3779-453A-ADA2-5F0F5F321983}" type="slidenum">
              <a:rPr lang="sk-SK" smtClean="0"/>
              <a:pPr/>
              <a:t>‹#›</a:t>
            </a:fld>
            <a:endParaRPr lang="sk-SK" dirty="0"/>
          </a:p>
        </p:txBody>
      </p:sp>
    </p:spTree>
    <p:extLst>
      <p:ext uri="{BB962C8B-B14F-4D97-AF65-F5344CB8AC3E}">
        <p14:creationId xmlns:p14="http://schemas.microsoft.com/office/powerpoint/2010/main" xmlns="" val="2792195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BF92E2F3-A957-4897-AE39-228CC061DCDB}" type="datetimeFigureOut">
              <a:rPr lang="sk-SK" smtClean="0"/>
              <a:pPr/>
              <a:t>12. 2. 2017</a:t>
            </a:fld>
            <a:endParaRPr lang="sk-SK" dirty="0"/>
          </a:p>
        </p:txBody>
      </p:sp>
      <p:sp>
        <p:nvSpPr>
          <p:cNvPr id="3" name="Zástupný symbol päty 2"/>
          <p:cNvSpPr>
            <a:spLocks noGrp="1"/>
          </p:cNvSpPr>
          <p:nvPr>
            <p:ph type="ftr" sz="quarter" idx="11"/>
          </p:nvPr>
        </p:nvSpPr>
        <p:spPr/>
        <p:txBody>
          <a:bodyPr/>
          <a:lstStyle/>
          <a:p>
            <a:endParaRPr lang="sk-SK" dirty="0"/>
          </a:p>
        </p:txBody>
      </p:sp>
      <p:sp>
        <p:nvSpPr>
          <p:cNvPr id="4" name="Zástupný symbol čísla snímky 3"/>
          <p:cNvSpPr>
            <a:spLocks noGrp="1"/>
          </p:cNvSpPr>
          <p:nvPr>
            <p:ph type="sldNum" sz="quarter" idx="12"/>
          </p:nvPr>
        </p:nvSpPr>
        <p:spPr/>
        <p:txBody>
          <a:bodyPr/>
          <a:lstStyle/>
          <a:p>
            <a:fld id="{6EC84D80-3779-453A-ADA2-5F0F5F321983}" type="slidenum">
              <a:rPr lang="sk-SK" smtClean="0"/>
              <a:pPr/>
              <a:t>‹#›</a:t>
            </a:fld>
            <a:endParaRPr lang="sk-SK" dirty="0"/>
          </a:p>
        </p:txBody>
      </p:sp>
    </p:spTree>
    <p:extLst>
      <p:ext uri="{BB962C8B-B14F-4D97-AF65-F5344CB8AC3E}">
        <p14:creationId xmlns:p14="http://schemas.microsoft.com/office/powerpoint/2010/main" xmlns="" val="1995795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smtClean="0"/>
              <a:t>Upravte štýly predlohy textu</a:t>
            </a:r>
            <a:endParaRPr lang="sk-SK"/>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BF92E2F3-A957-4897-AE39-228CC061DCDB}" type="datetimeFigureOut">
              <a:rPr lang="sk-SK" smtClean="0"/>
              <a:pPr/>
              <a:t>12. 2. 2017</a:t>
            </a:fld>
            <a:endParaRPr lang="sk-SK" dirty="0"/>
          </a:p>
        </p:txBody>
      </p:sp>
      <p:sp>
        <p:nvSpPr>
          <p:cNvPr id="6" name="Zástupný symbol päty 5"/>
          <p:cNvSpPr>
            <a:spLocks noGrp="1"/>
          </p:cNvSpPr>
          <p:nvPr>
            <p:ph type="ftr" sz="quarter" idx="11"/>
          </p:nvPr>
        </p:nvSpPr>
        <p:spPr/>
        <p:txBody>
          <a:bodyPr/>
          <a:lstStyle/>
          <a:p>
            <a:endParaRPr lang="sk-SK" dirty="0"/>
          </a:p>
        </p:txBody>
      </p:sp>
      <p:sp>
        <p:nvSpPr>
          <p:cNvPr id="7" name="Zástupný symbol čísla snímky 6"/>
          <p:cNvSpPr>
            <a:spLocks noGrp="1"/>
          </p:cNvSpPr>
          <p:nvPr>
            <p:ph type="sldNum" sz="quarter" idx="12"/>
          </p:nvPr>
        </p:nvSpPr>
        <p:spPr/>
        <p:txBody>
          <a:bodyPr/>
          <a:lstStyle/>
          <a:p>
            <a:fld id="{247D8DC6-2DB1-4270-A76B-ADCE5B9B30EA}" type="slidenum">
              <a:rPr lang="sk-SK" smtClean="0"/>
              <a:pPr/>
              <a:t>‹#›</a:t>
            </a:fld>
            <a:endParaRPr lang="sk-SK" dirty="0"/>
          </a:p>
        </p:txBody>
      </p:sp>
    </p:spTree>
    <p:extLst>
      <p:ext uri="{BB962C8B-B14F-4D97-AF65-F5344CB8AC3E}">
        <p14:creationId xmlns:p14="http://schemas.microsoft.com/office/powerpoint/2010/main" xmlns="" val="677264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smtClean="0"/>
              <a:t>Upravte štýly predlohy textu</a:t>
            </a:r>
            <a:endParaRPr lang="sk-SK"/>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dirty="0"/>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BF92E2F3-A957-4897-AE39-228CC061DCDB}" type="datetimeFigureOut">
              <a:rPr lang="sk-SK" smtClean="0"/>
              <a:pPr/>
              <a:t>12. 2. 2017</a:t>
            </a:fld>
            <a:endParaRPr lang="sk-SK" dirty="0"/>
          </a:p>
        </p:txBody>
      </p:sp>
      <p:sp>
        <p:nvSpPr>
          <p:cNvPr id="6" name="Zástupný symbol päty 5"/>
          <p:cNvSpPr>
            <a:spLocks noGrp="1"/>
          </p:cNvSpPr>
          <p:nvPr>
            <p:ph type="ftr" sz="quarter" idx="11"/>
          </p:nvPr>
        </p:nvSpPr>
        <p:spPr/>
        <p:txBody>
          <a:bodyPr/>
          <a:lstStyle/>
          <a:p>
            <a:endParaRPr lang="sk-SK" dirty="0"/>
          </a:p>
        </p:txBody>
      </p:sp>
      <p:sp>
        <p:nvSpPr>
          <p:cNvPr id="7" name="Zástupný symbol čísla snímky 6"/>
          <p:cNvSpPr>
            <a:spLocks noGrp="1"/>
          </p:cNvSpPr>
          <p:nvPr>
            <p:ph type="sldNum" sz="quarter" idx="12"/>
          </p:nvPr>
        </p:nvSpPr>
        <p:spPr/>
        <p:txBody>
          <a:bodyPr/>
          <a:lstStyle/>
          <a:p>
            <a:fld id="{6EC84D80-3779-453A-ADA2-5F0F5F321983}" type="slidenum">
              <a:rPr lang="sk-SK" smtClean="0"/>
              <a:pPr/>
              <a:t>‹#›</a:t>
            </a:fld>
            <a:endParaRPr lang="sk-SK" dirty="0"/>
          </a:p>
        </p:txBody>
      </p:sp>
    </p:spTree>
    <p:extLst>
      <p:ext uri="{BB962C8B-B14F-4D97-AF65-F5344CB8AC3E}">
        <p14:creationId xmlns:p14="http://schemas.microsoft.com/office/powerpoint/2010/main" xmlns="" val="3051903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smtClean="0"/>
              <a:t>Upravte štýly predlohy textu</a:t>
            </a:r>
            <a:endParaRPr lang="sk-SK"/>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92E2F3-A957-4897-AE39-228CC061DCDB}" type="datetimeFigureOut">
              <a:rPr lang="sk-SK" smtClean="0"/>
              <a:pPr/>
              <a:t>12. 2. 2017</a:t>
            </a:fld>
            <a:endParaRPr lang="sk-SK" dirty="0"/>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dirty="0"/>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C84D80-3779-453A-ADA2-5F0F5F321983}" type="slidenum">
              <a:rPr lang="sk-SK" smtClean="0"/>
              <a:pPr/>
              <a:t>‹#›</a:t>
            </a:fld>
            <a:endParaRPr lang="sk-SK" dirty="0"/>
          </a:p>
        </p:txBody>
      </p:sp>
    </p:spTree>
    <p:extLst>
      <p:ext uri="{BB962C8B-B14F-4D97-AF65-F5344CB8AC3E}">
        <p14:creationId xmlns:p14="http://schemas.microsoft.com/office/powerpoint/2010/main" xmlns="" val="108901509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72" r:id="rId13"/>
    <p:sldLayoutId id="2147483673" r:id="rId14"/>
    <p:sldLayoutId id="2147483666" r:id="rId15"/>
    <p:sldLayoutId id="2147483667" r:id="rId1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hyperlink" Target="Neopr&#225;vnen&#233;%20v&#253;davky%20zo%20SR%20E&#352;IF.docx" TargetMode="External"/><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3" Type="http://schemas.openxmlformats.org/officeDocument/2006/relationships/hyperlink" Target="http://www.ia.gov.sk/" TargetMode="External"/><Relationship Id="rId2" Type="http://schemas.openxmlformats.org/officeDocument/2006/relationships/notesSlide" Target="../notesSlides/notesSlide18.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3" Type="http://schemas.openxmlformats.org/officeDocument/2006/relationships/hyperlink" Target="mailto:vyzvy@ia.gov.sk" TargetMode="External"/><Relationship Id="rId2" Type="http://schemas.openxmlformats.org/officeDocument/2006/relationships/notesSlide" Target="../notesSlides/notesSlide19.xml"/><Relationship Id="rId1" Type="http://schemas.openxmlformats.org/officeDocument/2006/relationships/slideLayout" Target="../slideLayouts/slideLayout16.xml"/><Relationship Id="rId4" Type="http://schemas.openxmlformats.org/officeDocument/2006/relationships/hyperlink" Target="http://www.ia.gov.s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ia.gov.sk/" TargetMode="External"/><Relationship Id="rId2" Type="http://schemas.openxmlformats.org/officeDocument/2006/relationships/notesSlide" Target="../notesSlides/notesSlide2.xml"/><Relationship Id="rId1" Type="http://schemas.openxmlformats.org/officeDocument/2006/relationships/slideLayout" Target="../slideLayouts/slideLayout16.xml"/><Relationship Id="rId4" Type="http://schemas.openxmlformats.org/officeDocument/2006/relationships/comments" Target="../comments/commen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hyperlink" Target="Priloha_1_metodicky_vyklad_RO_k_vypracovaniu_ZoNFP_NP_a_DOP_v1.3.pdf" TargetMode="External"/><Relationship Id="rId2" Type="http://schemas.openxmlformats.org/officeDocument/2006/relationships/notesSlide" Target="../notesSlides/notesSlide3.xml"/><Relationship Id="rId1" Type="http://schemas.openxmlformats.org/officeDocument/2006/relationships/slideLayout" Target="../slideLayouts/slideLayout16.xml"/><Relationship Id="rId4" Type="http://schemas.openxmlformats.org/officeDocument/2006/relationships/hyperlink" Target="Priloha_1a_Rozpocet_projektu_s_podrobnym_komentarom_v1.3-2.xls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Priloha_5_Vseobecne_pravidla_opavnenosti_vydavkov_pre_OP_LZ_v1_3.pdf" TargetMode="External"/><Relationship Id="rId7" Type="http://schemas.openxmlformats.org/officeDocument/2006/relationships/hyperlink" Target="Priloha_6_Prieskum_trhovych_cien_v1.3.rtf" TargetMode="External"/><Relationship Id="rId2" Type="http://schemas.openxmlformats.org/officeDocument/2006/relationships/notesSlide" Target="../notesSlides/notesSlide4.xml"/><Relationship Id="rId1" Type="http://schemas.openxmlformats.org/officeDocument/2006/relationships/slideLayout" Target="../slideLayouts/slideLayout16.xml"/><Relationship Id="rId6" Type="http://schemas.openxmlformats.org/officeDocument/2006/relationships/hyperlink" Target="Priloha_4_Suhlas_s_poskytnutim_a_spracovanim_udajov_v1.3.rtf" TargetMode="External"/><Relationship Id="rId5" Type="http://schemas.openxmlformats.org/officeDocument/2006/relationships/hyperlink" Target="Priloha_3_Zivotopis_(odporucany_formular)_v1.3.rtf" TargetMode="External"/><Relationship Id="rId4" Type="http://schemas.openxmlformats.org/officeDocument/2006/relationships/hyperlink" Target="Priloha_2_Cestne_vyhlasenie_ziadatela_o_NFP_o_nepredlozeni_priloh(y)_v1.3.rt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Priloha_c._1-1_Plnomocenstvo%20(2).rtf" TargetMode="External"/><Relationship Id="rId7" Type="http://schemas.openxmlformats.org/officeDocument/2006/relationships/hyperlink" Target="Priloha_c._1-__Formular_ziadosti_o_NFP.rtf" TargetMode="External"/><Relationship Id="rId2" Type="http://schemas.openxmlformats.org/officeDocument/2006/relationships/notesSlide" Target="../notesSlides/notesSlide5.xml"/><Relationship Id="rId1" Type="http://schemas.openxmlformats.org/officeDocument/2006/relationships/slideLayout" Target="../slideLayouts/slideLayout16.xml"/><Relationship Id="rId6" Type="http://schemas.openxmlformats.org/officeDocument/2006/relationships/hyperlink" Target="Priloha_c._1-4-_Rozpocet_projektu_s_navodom%20(1).xlsx" TargetMode="External"/><Relationship Id="rId5" Type="http://schemas.openxmlformats.org/officeDocument/2006/relationships/hyperlink" Target="Priloha_c._1-3_Suhrnne_cestne_vyhlasenie%20(1).rtf" TargetMode="External"/><Relationship Id="rId4" Type="http://schemas.openxmlformats.org/officeDocument/2006/relationships/hyperlink" Target="Priloha_c._1-2_Kontrolny_zoznam_uplnosti_ziadosti_o_NFP%20(3).rt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tms2014.sk/" TargetMode="External"/><Relationship Id="rId2" Type="http://schemas.openxmlformats.org/officeDocument/2006/relationships/notesSlide" Target="../notesSlides/notesSlide6.xml"/><Relationship Id="rId1" Type="http://schemas.openxmlformats.org/officeDocument/2006/relationships/slideLayout" Target="../slideLayouts/slideLayout16.xml"/><Relationship Id="rId6" Type="http://schemas.openxmlformats.org/officeDocument/2006/relationships/hyperlink" Target="94_usmernenie-cko-c-2-verzia-1.zip" TargetMode="External"/><Relationship Id="rId5" Type="http://schemas.openxmlformats.org/officeDocument/2006/relationships/hyperlink" Target="92_usmernenie-k-postupu-administracie-ziadosti-o-nenavratny-financny-prispevok-cez-itms2014+.zip" TargetMode="External"/><Relationship Id="rId4" Type="http://schemas.openxmlformats.org/officeDocument/2006/relationships/hyperlink" Target="https://www.itms2014.sk/zoak?0"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3" Type="http://schemas.openxmlformats.org/officeDocument/2006/relationships/hyperlink" Target="http://www.ia.gov.sk/" TargetMode="External"/><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11560" y="4149080"/>
            <a:ext cx="7772400" cy="1470025"/>
          </a:xfrm>
        </p:spPr>
        <p:txBody>
          <a:bodyPr>
            <a:normAutofit/>
          </a:bodyPr>
          <a:lstStyle/>
          <a:p>
            <a:pPr algn="r"/>
            <a:r>
              <a:rPr lang="sk-SK" b="1" dirty="0" smtClean="0">
                <a:solidFill>
                  <a:schemeClr val="accent6">
                    <a:lumMod val="75000"/>
                  </a:schemeClr>
                </a:solidFill>
              </a:rPr>
              <a:t>Príručka pre žiadateľa o NFP               </a:t>
            </a:r>
            <a:r>
              <a:rPr lang="sk-SK" sz="2000" b="1" dirty="0" smtClean="0">
                <a:solidFill>
                  <a:schemeClr val="accent6">
                    <a:lumMod val="75000"/>
                  </a:schemeClr>
                </a:solidFill>
              </a:rPr>
              <a:t>(pre prioritné osi 2, 3 a 4)</a:t>
            </a:r>
            <a:endParaRPr lang="sk-SK" sz="2000" b="1" dirty="0">
              <a:solidFill>
                <a:schemeClr val="accent6">
                  <a:lumMod val="75000"/>
                </a:schemeClr>
              </a:solidFill>
            </a:endParaRPr>
          </a:p>
        </p:txBody>
      </p:sp>
    </p:spTree>
    <p:extLst>
      <p:ext uri="{BB962C8B-B14F-4D97-AF65-F5344CB8AC3E}">
        <p14:creationId xmlns:p14="http://schemas.microsoft.com/office/powerpoint/2010/main" xmlns="" val="39775962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196752"/>
            <a:ext cx="8186766" cy="4536504"/>
          </a:xfrm>
        </p:spPr>
        <p:txBody>
          <a:bodyPr>
            <a:noAutofit/>
          </a:bodyPr>
          <a:lstStyle/>
          <a:p>
            <a:pPr marL="0" lvl="2" indent="0" algn="just">
              <a:lnSpc>
                <a:spcPts val="2200"/>
              </a:lnSpc>
              <a:spcBef>
                <a:spcPts val="1200"/>
              </a:spcBef>
              <a:buNone/>
            </a:pPr>
            <a:r>
              <a:rPr lang="sk-SK" sz="2000" dirty="0" smtClean="0"/>
              <a:t>NFP</a:t>
            </a:r>
            <a:r>
              <a:rPr lang="sk-SK" sz="2000" b="1" dirty="0" smtClean="0"/>
              <a:t> </a:t>
            </a:r>
            <a:r>
              <a:rPr lang="sk-SK" sz="2000" dirty="0" smtClean="0"/>
              <a:t>je poskytovaný na preukázateľne oprávnené výdavky bezprostredne súvisiace s plánovanými aktivitami uvedenými v ŽoNFP. </a:t>
            </a:r>
            <a:endParaRPr lang="sk-SK" sz="2000" b="1" dirty="0" smtClean="0"/>
          </a:p>
          <a:p>
            <a:pPr marL="0" lvl="2" indent="0" algn="just">
              <a:lnSpc>
                <a:spcPts val="2200"/>
              </a:lnSpc>
              <a:spcBef>
                <a:spcPts val="0"/>
              </a:spcBef>
              <a:buNone/>
            </a:pPr>
            <a:endParaRPr lang="sk-SK" sz="2000" dirty="0" smtClean="0"/>
          </a:p>
          <a:p>
            <a:pPr marL="342900" lvl="2" indent="-342900" algn="just">
              <a:lnSpc>
                <a:spcPts val="2200"/>
              </a:lnSpc>
              <a:spcBef>
                <a:spcPts val="0"/>
              </a:spcBef>
            </a:pPr>
            <a:r>
              <a:rPr lang="sk-SK" sz="2000" dirty="0" smtClean="0"/>
              <a:t>Podmienky poskytnutia príspevku (</a:t>
            </a:r>
            <a:r>
              <a:rPr lang="sk-SK" sz="2000" b="1" dirty="0" smtClean="0"/>
              <a:t>kritériá oprávnenosti</a:t>
            </a:r>
            <a:r>
              <a:rPr lang="sk-SK" sz="2000" dirty="0" smtClean="0"/>
              <a:t>): </a:t>
            </a:r>
          </a:p>
          <a:p>
            <a:pPr marL="0" lvl="2" indent="0" algn="just">
              <a:lnSpc>
                <a:spcPts val="2200"/>
              </a:lnSpc>
              <a:spcBef>
                <a:spcPts val="0"/>
              </a:spcBef>
              <a:buFontTx/>
              <a:buChar char="-"/>
            </a:pPr>
            <a:r>
              <a:rPr lang="sk-SK" sz="2000" b="1" i="1" dirty="0" smtClean="0"/>
              <a:t>Oprávnenosť žiadateľa </a:t>
            </a:r>
            <a:r>
              <a:rPr lang="sk-SK" sz="2000" i="1" dirty="0" smtClean="0"/>
              <a:t>(v prípade konania inej osoby – plno mocenstvo)</a:t>
            </a:r>
          </a:p>
          <a:p>
            <a:pPr marL="0" lvl="2" indent="0" algn="just">
              <a:lnSpc>
                <a:spcPts val="2200"/>
              </a:lnSpc>
              <a:spcBef>
                <a:spcPts val="0"/>
              </a:spcBef>
              <a:buFontTx/>
              <a:buChar char="-"/>
            </a:pPr>
            <a:r>
              <a:rPr lang="sk-SK" sz="2000" b="1" i="1" dirty="0" smtClean="0"/>
              <a:t>Oprávnenosť </a:t>
            </a:r>
            <a:r>
              <a:rPr lang="sk-SK" sz="2000" b="1" i="1" dirty="0"/>
              <a:t>partnera </a:t>
            </a:r>
            <a:r>
              <a:rPr lang="sk-SK" sz="2000" b="1" i="1" dirty="0" smtClean="0"/>
              <a:t>žiadateľa </a:t>
            </a:r>
            <a:r>
              <a:rPr lang="sk-SK" sz="2000" i="1" dirty="0" smtClean="0"/>
              <a:t>(zmluva podľa §269 ods. 2 OZ)</a:t>
            </a:r>
          </a:p>
          <a:p>
            <a:pPr marL="0" lvl="2" indent="0" algn="just">
              <a:lnSpc>
                <a:spcPts val="2200"/>
              </a:lnSpc>
              <a:spcBef>
                <a:spcPts val="0"/>
              </a:spcBef>
              <a:buFontTx/>
              <a:buChar char="-"/>
            </a:pPr>
            <a:endParaRPr lang="sk-SK" sz="2000" i="1" dirty="0"/>
          </a:p>
          <a:p>
            <a:pPr marL="0" lvl="2" indent="0" algn="just">
              <a:lnSpc>
                <a:spcPts val="2200"/>
              </a:lnSpc>
              <a:spcBef>
                <a:spcPts val="0"/>
              </a:spcBef>
              <a:buNone/>
            </a:pPr>
            <a:r>
              <a:rPr lang="sk-SK" sz="2000" i="1" dirty="0" smtClean="0"/>
              <a:t>V súvislosti so zápisom žiadateľa/partnera do registra partnerov verejného sektora postupuje žiadateľ/partner v súlade so zákonom č. 315/2016 Z. z. v platnom znení a tiež podľa metodického výkladu CKO č. 2. </a:t>
            </a:r>
          </a:p>
          <a:p>
            <a:pPr marL="0" lvl="2" indent="0" algn="just">
              <a:lnSpc>
                <a:spcPts val="2200"/>
              </a:lnSpc>
              <a:spcBef>
                <a:spcPts val="0"/>
              </a:spcBef>
              <a:buFontTx/>
              <a:buChar char="-"/>
            </a:pPr>
            <a:endParaRPr lang="sk-SK" sz="2000" i="1" dirty="0" smtClean="0"/>
          </a:p>
          <a:p>
            <a:pPr marL="0" lvl="2" indent="0" algn="just">
              <a:lnSpc>
                <a:spcPts val="2200"/>
              </a:lnSpc>
              <a:spcBef>
                <a:spcPts val="0"/>
              </a:spcBef>
              <a:buFontTx/>
              <a:buChar char="-"/>
            </a:pPr>
            <a:r>
              <a:rPr lang="sk-SK" sz="2000" b="1" i="1" dirty="0" smtClean="0"/>
              <a:t>Oprávnenosť cieľovej skupiny </a:t>
            </a:r>
            <a:r>
              <a:rPr lang="sk-SK" sz="2000" i="1" dirty="0" smtClean="0"/>
              <a:t>(priamo zapojená do realizácie projektu)</a:t>
            </a:r>
          </a:p>
          <a:p>
            <a:pPr marL="0" lvl="2" indent="0" algn="just">
              <a:lnSpc>
                <a:spcPts val="2200"/>
              </a:lnSpc>
              <a:spcBef>
                <a:spcPts val="0"/>
              </a:spcBef>
              <a:buFontTx/>
              <a:buChar char="-"/>
            </a:pPr>
            <a:r>
              <a:rPr lang="sk-SK" sz="2000" b="1" i="1" dirty="0" smtClean="0"/>
              <a:t>Oprávnenosť aktivít projektu </a:t>
            </a:r>
            <a:r>
              <a:rPr lang="sk-SK" sz="2000" i="1" dirty="0" smtClean="0"/>
              <a:t>(hlavná aktivita → oprávnená aktivita z výzvy)</a:t>
            </a:r>
          </a:p>
          <a:p>
            <a:pPr marL="0" lvl="2" indent="0" algn="just">
              <a:lnSpc>
                <a:spcPts val="2200"/>
              </a:lnSpc>
              <a:spcBef>
                <a:spcPts val="0"/>
              </a:spcBef>
              <a:buFontTx/>
              <a:buChar char="-"/>
            </a:pPr>
            <a:r>
              <a:rPr lang="sk-SK" sz="2000" b="1" i="1" dirty="0" smtClean="0"/>
              <a:t>Oprávnenosť miesta realizácie </a:t>
            </a:r>
            <a:r>
              <a:rPr lang="sk-SK" sz="2000" i="1" dirty="0" smtClean="0"/>
              <a:t>(vzťah CS k oprávnenému územiu</a:t>
            </a:r>
            <a:r>
              <a:rPr lang="en-US" sz="2000" i="1" dirty="0" smtClean="0"/>
              <a:t>; osoh </a:t>
            </a:r>
            <a:r>
              <a:rPr lang="sk-SK" sz="2000" i="1" dirty="0" smtClean="0"/>
              <a:t>CS z očakávaného výsledku resp. dopadu projektu</a:t>
            </a:r>
            <a:r>
              <a:rPr lang="en-US" sz="2000" i="1" dirty="0" smtClean="0"/>
              <a:t>; cie</a:t>
            </a:r>
            <a:r>
              <a:rPr lang="sk-SK" sz="2000" i="1" dirty="0" smtClean="0"/>
              <a:t>ľové územie </a:t>
            </a:r>
            <a:r>
              <a:rPr lang="en-US" sz="2000" i="1" dirty="0" smtClean="0"/>
              <a:t>NUTS II</a:t>
            </a:r>
            <a:r>
              <a:rPr lang="sk-SK" sz="2000" i="1" dirty="0" smtClean="0"/>
              <a:t>)</a:t>
            </a:r>
          </a:p>
          <a:p>
            <a:pPr marL="0" lvl="2" indent="0" algn="just">
              <a:lnSpc>
                <a:spcPts val="2200"/>
              </a:lnSpc>
              <a:spcBef>
                <a:spcPts val="0"/>
              </a:spcBef>
              <a:buFontTx/>
              <a:buChar char="-"/>
            </a:pPr>
            <a:r>
              <a:rPr lang="sk-SK" sz="2000" b="1" i="1" dirty="0" smtClean="0"/>
              <a:t>Časová oprávnenosť realizácie projektu </a:t>
            </a:r>
            <a:r>
              <a:rPr lang="sk-SK" sz="2000" i="1" dirty="0" smtClean="0"/>
              <a:t>(ohraničená konkrétnym dátumom resp. max. dĺžkou realizácie projektu</a:t>
            </a:r>
            <a:r>
              <a:rPr lang="en-US" sz="2000" i="1" dirty="0" smtClean="0"/>
              <a:t>; </a:t>
            </a:r>
            <a:r>
              <a:rPr lang="sk-SK" sz="2000" i="1" dirty="0" smtClean="0"/>
              <a:t> oprávnenosť výdavkov </a:t>
            </a:r>
            <a:r>
              <a:rPr lang="sk-SK" sz="2000" b="1" i="1" dirty="0" smtClean="0"/>
              <a:t>do 31.12.2023</a:t>
            </a:r>
            <a:r>
              <a:rPr lang="sk-SK" sz="2000" i="1" dirty="0" smtClean="0"/>
              <a:t>)</a:t>
            </a:r>
          </a:p>
          <a:p>
            <a:pPr marL="0" lvl="2" indent="0" algn="just">
              <a:lnSpc>
                <a:spcPts val="2200"/>
              </a:lnSpc>
              <a:spcBef>
                <a:spcPts val="0"/>
              </a:spcBef>
              <a:buFontTx/>
              <a:buChar char="-"/>
            </a:pPr>
            <a:endParaRPr lang="sk-SK" sz="2000" i="1" dirty="0" smtClean="0"/>
          </a:p>
          <a:p>
            <a:pPr marL="0" lvl="2" indent="0" algn="just">
              <a:lnSpc>
                <a:spcPts val="2200"/>
              </a:lnSpc>
              <a:spcBef>
                <a:spcPts val="1200"/>
              </a:spcBef>
              <a:buFontTx/>
              <a:buChar char="-"/>
            </a:pPr>
            <a:endParaRPr lang="sk-SK" sz="800" i="1" dirty="0"/>
          </a:p>
          <a:p>
            <a:pPr marL="0" lvl="2" indent="0" algn="just">
              <a:spcBef>
                <a:spcPts val="0"/>
              </a:spcBef>
              <a:buNone/>
            </a:pPr>
            <a:endParaRPr lang="sk-SK" sz="800" b="1" dirty="0"/>
          </a:p>
        </p:txBody>
      </p:sp>
      <p:sp>
        <p:nvSpPr>
          <p:cNvPr id="3" name="Obdĺžnik 2"/>
          <p:cNvSpPr/>
          <p:nvPr/>
        </p:nvSpPr>
        <p:spPr>
          <a:xfrm>
            <a:off x="467544" y="404664"/>
            <a:ext cx="8280920" cy="538609"/>
          </a:xfrm>
          <a:prstGeom prst="rect">
            <a:avLst/>
          </a:prstGeom>
        </p:spPr>
        <p:txBody>
          <a:bodyPr wrap="square">
            <a:spAutoFit/>
          </a:bodyPr>
          <a:lstStyle/>
          <a:p>
            <a:pPr algn="ctr"/>
            <a:r>
              <a:rPr lang="sk-SK" sz="2900" b="1" dirty="0" smtClean="0">
                <a:solidFill>
                  <a:schemeClr val="accent6">
                    <a:lumMod val="75000"/>
                  </a:schemeClr>
                </a:solidFill>
              </a:rPr>
              <a:t>Podmienky poskytnutia príspevku</a:t>
            </a:r>
            <a:endParaRPr lang="sk-SK" sz="2900" dirty="0"/>
          </a:p>
        </p:txBody>
      </p:sp>
    </p:spTree>
    <p:extLst>
      <p:ext uri="{BB962C8B-B14F-4D97-AF65-F5344CB8AC3E}">
        <p14:creationId xmlns:p14="http://schemas.microsoft.com/office/powerpoint/2010/main" xmlns="" val="18279960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196752"/>
            <a:ext cx="8186766" cy="4824536"/>
          </a:xfrm>
        </p:spPr>
        <p:txBody>
          <a:bodyPr>
            <a:normAutofit lnSpcReduction="10000"/>
          </a:bodyPr>
          <a:lstStyle/>
          <a:p>
            <a:pPr marL="0" lvl="2" indent="0" algn="just">
              <a:lnSpc>
                <a:spcPts val="2200"/>
              </a:lnSpc>
              <a:spcBef>
                <a:spcPts val="0"/>
              </a:spcBef>
              <a:buNone/>
            </a:pPr>
            <a:r>
              <a:rPr lang="sk-SK" sz="2200" b="1" i="1" dirty="0" smtClean="0"/>
              <a:t>- Oprávnenosť </a:t>
            </a:r>
            <a:r>
              <a:rPr lang="sk-SK" sz="2200" b="1" i="1" dirty="0"/>
              <a:t>výdavk</a:t>
            </a:r>
            <a:r>
              <a:rPr lang="sk-SK" sz="2200" b="1" dirty="0"/>
              <a:t>o</a:t>
            </a:r>
            <a:r>
              <a:rPr lang="sk-SK" sz="2200" b="1" i="1" dirty="0"/>
              <a:t>v </a:t>
            </a:r>
            <a:r>
              <a:rPr lang="sk-SK" sz="2200" b="1" i="1" dirty="0" smtClean="0"/>
              <a:t>projektu. </a:t>
            </a:r>
            <a:r>
              <a:rPr lang="sk-SK" sz="2200" i="1" dirty="0" smtClean="0"/>
              <a:t>V </a:t>
            </a:r>
            <a:r>
              <a:rPr lang="sk-SK" sz="2200" i="1" dirty="0"/>
              <a:t>PO 2014-2020 rozdeľujeme </a:t>
            </a:r>
            <a:r>
              <a:rPr lang="sk-SK" sz="2200" i="1" dirty="0" smtClean="0"/>
              <a:t>výdavky z </a:t>
            </a:r>
            <a:r>
              <a:rPr lang="sk-SK" sz="2200" i="1" dirty="0"/>
              <a:t>hľadiska </a:t>
            </a:r>
            <a:r>
              <a:rPr lang="sk-SK" sz="2200" i="1" dirty="0" smtClean="0"/>
              <a:t>ich vykazovania :</a:t>
            </a:r>
            <a:endParaRPr lang="sk-SK" sz="2200" i="1" dirty="0"/>
          </a:p>
          <a:p>
            <a:pPr marL="0" lvl="2" indent="0" algn="just">
              <a:lnSpc>
                <a:spcPts val="2200"/>
              </a:lnSpc>
              <a:spcBef>
                <a:spcPts val="0"/>
              </a:spcBef>
            </a:pPr>
            <a:r>
              <a:rPr lang="sk-SK" sz="2200" i="1" dirty="0"/>
              <a:t>  výdavky vykazované metódou skutočne vynaložených/zaplatených </a:t>
            </a:r>
            <a:r>
              <a:rPr lang="sk-SK" sz="2200" i="1" dirty="0" smtClean="0"/>
              <a:t>výdavkov</a:t>
            </a:r>
          </a:p>
          <a:p>
            <a:pPr marL="0" lvl="2" indent="0" algn="just">
              <a:lnSpc>
                <a:spcPts val="2200"/>
              </a:lnSpc>
              <a:spcBef>
                <a:spcPts val="0"/>
              </a:spcBef>
              <a:buNone/>
            </a:pPr>
            <a:r>
              <a:rPr lang="sk-SK" sz="2200" i="1" dirty="0"/>
              <a:t> </a:t>
            </a:r>
            <a:r>
              <a:rPr lang="sk-SK" sz="2200" i="1" dirty="0" smtClean="0"/>
              <a:t>   (formou  účtovných, daňových  alebo iných relevantných dokladov)</a:t>
            </a:r>
            <a:endParaRPr lang="sk-SK" sz="2200" i="1" dirty="0"/>
          </a:p>
          <a:p>
            <a:pPr marL="0" lvl="2" indent="0" algn="just">
              <a:lnSpc>
                <a:spcPts val="2200"/>
              </a:lnSpc>
              <a:spcBef>
                <a:spcPts val="0"/>
              </a:spcBef>
            </a:pPr>
            <a:r>
              <a:rPr lang="sk-SK" sz="2200" i="1" dirty="0"/>
              <a:t>  zjednodušené vykazovanie výdavkov</a:t>
            </a:r>
          </a:p>
          <a:p>
            <a:pPr marL="0" indent="0" algn="just">
              <a:spcBef>
                <a:spcPts val="0"/>
              </a:spcBef>
              <a:buNone/>
            </a:pPr>
            <a:endParaRPr lang="sk-SK" sz="2200" dirty="0" smtClean="0"/>
          </a:p>
          <a:p>
            <a:pPr marL="0" indent="0" algn="just">
              <a:spcBef>
                <a:spcPts val="0"/>
              </a:spcBef>
              <a:buNone/>
            </a:pPr>
            <a:r>
              <a:rPr lang="sk-SK" sz="2200" dirty="0" smtClean="0"/>
              <a:t>V rámci </a:t>
            </a:r>
            <a:r>
              <a:rPr lang="sk-SK" sz="2200" b="1" dirty="0" smtClean="0"/>
              <a:t>zjednodušeného vykazovania výdavkov </a:t>
            </a:r>
            <a:r>
              <a:rPr lang="sk-SK" sz="2200" dirty="0" smtClean="0"/>
              <a:t>v novom OP ĽZ rozlišujeme metódy:</a:t>
            </a:r>
          </a:p>
          <a:p>
            <a:pPr algn="just">
              <a:spcBef>
                <a:spcPts val="0"/>
              </a:spcBef>
              <a:buNone/>
            </a:pPr>
            <a:endParaRPr lang="sk-SK" sz="2200" dirty="0" smtClean="0"/>
          </a:p>
          <a:p>
            <a:pPr algn="just">
              <a:spcBef>
                <a:spcPts val="0"/>
              </a:spcBef>
            </a:pPr>
            <a:r>
              <a:rPr lang="sk-SK" sz="2200" b="1" dirty="0" smtClean="0"/>
              <a:t>Štandardné stupnice jednotkových nákladov </a:t>
            </a:r>
            <a:r>
              <a:rPr lang="sk-SK" sz="2200" dirty="0" smtClean="0"/>
              <a:t>(pre každú výzvu samostatne)</a:t>
            </a:r>
          </a:p>
          <a:p>
            <a:pPr algn="just">
              <a:spcBef>
                <a:spcPts val="0"/>
              </a:spcBef>
            </a:pPr>
            <a:r>
              <a:rPr lang="sk-SK" sz="2200" dirty="0" smtClean="0"/>
              <a:t>Paušálne sumy  ≤ 100.000 € vo forme verejného príspevku</a:t>
            </a:r>
          </a:p>
          <a:p>
            <a:pPr algn="just">
              <a:spcBef>
                <a:spcPts val="0"/>
              </a:spcBef>
            </a:pPr>
            <a:r>
              <a:rPr lang="sk-SK" sz="2200" b="1" dirty="0" smtClean="0"/>
              <a:t>Paušálne financovanie, pri ktorom sa stanoví percentuálny  podiel na jednu alebo viaceré určené kategórie výdavkov zo stanovenej základne.</a:t>
            </a:r>
          </a:p>
          <a:p>
            <a:pPr algn="just">
              <a:spcBef>
                <a:spcPts val="0"/>
              </a:spcBef>
            </a:pPr>
            <a:endParaRPr lang="sk-SK" sz="2200" b="1" dirty="0"/>
          </a:p>
          <a:p>
            <a:pPr algn="just">
              <a:spcBef>
                <a:spcPts val="0"/>
              </a:spcBef>
            </a:pPr>
            <a:endParaRPr lang="sk-SK" sz="2200" b="1" dirty="0" smtClean="0"/>
          </a:p>
          <a:p>
            <a:pPr algn="just">
              <a:spcBef>
                <a:spcPts val="0"/>
              </a:spcBef>
            </a:pPr>
            <a:endParaRPr lang="sk-SK" sz="2200" b="1" dirty="0"/>
          </a:p>
          <a:p>
            <a:pPr algn="just">
              <a:spcBef>
                <a:spcPts val="0"/>
              </a:spcBef>
            </a:pPr>
            <a:endParaRPr lang="sk-SK" sz="2200" b="1" dirty="0" smtClean="0"/>
          </a:p>
          <a:p>
            <a:pPr algn="just">
              <a:spcBef>
                <a:spcPts val="0"/>
              </a:spcBef>
            </a:pPr>
            <a:endParaRPr lang="sk-SK" sz="2200" dirty="0" smtClean="0"/>
          </a:p>
          <a:p>
            <a:pPr marL="0" indent="0" algn="just">
              <a:spcBef>
                <a:spcPts val="0"/>
              </a:spcBef>
              <a:buNone/>
            </a:pPr>
            <a:endParaRPr lang="sk-SK" sz="2100" dirty="0" smtClean="0"/>
          </a:p>
          <a:p>
            <a:pPr marL="0" indent="0" algn="just">
              <a:spcBef>
                <a:spcPts val="0"/>
              </a:spcBef>
              <a:buNone/>
            </a:pPr>
            <a:endParaRPr lang="sk-SK" sz="2100" dirty="0" smtClean="0"/>
          </a:p>
        </p:txBody>
      </p:sp>
      <p:sp>
        <p:nvSpPr>
          <p:cNvPr id="3" name="Obdĺžnik 2"/>
          <p:cNvSpPr/>
          <p:nvPr/>
        </p:nvSpPr>
        <p:spPr>
          <a:xfrm>
            <a:off x="467544" y="404664"/>
            <a:ext cx="8280920" cy="538609"/>
          </a:xfrm>
          <a:prstGeom prst="rect">
            <a:avLst/>
          </a:prstGeom>
        </p:spPr>
        <p:txBody>
          <a:bodyPr wrap="square">
            <a:spAutoFit/>
          </a:bodyPr>
          <a:lstStyle/>
          <a:p>
            <a:pPr algn="ctr"/>
            <a:r>
              <a:rPr lang="sk-SK" sz="2900" b="1" dirty="0" smtClean="0">
                <a:solidFill>
                  <a:schemeClr val="accent6">
                    <a:lumMod val="75000"/>
                  </a:schemeClr>
                </a:solidFill>
              </a:rPr>
              <a:t>Podmienky poskytnutia príspevku</a:t>
            </a:r>
            <a:endParaRPr lang="sk-SK" sz="2900" dirty="0"/>
          </a:p>
        </p:txBody>
      </p:sp>
    </p:spTree>
    <p:extLst>
      <p:ext uri="{BB962C8B-B14F-4D97-AF65-F5344CB8AC3E}">
        <p14:creationId xmlns:p14="http://schemas.microsoft.com/office/powerpoint/2010/main" xmlns="" val="17451455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78617" y="1124744"/>
            <a:ext cx="8186766" cy="4608512"/>
          </a:xfrm>
        </p:spPr>
        <p:txBody>
          <a:bodyPr>
            <a:normAutofit/>
          </a:bodyPr>
          <a:lstStyle/>
          <a:p>
            <a:pPr marL="0" indent="0" algn="just">
              <a:spcBef>
                <a:spcPts val="0"/>
              </a:spcBef>
              <a:buNone/>
            </a:pPr>
            <a:r>
              <a:rPr lang="sk-SK" sz="2100" dirty="0"/>
              <a:t>Pravidlá zjednodušeného vykazovania výdavkov sa vzťahujú na projekty, ktorým to umožňujú podmienky výzvy a v ktorých sa stanovená paušálna sadzba vypočíta zo skutočne vynaložených a zaplatených výdavkov. </a:t>
            </a:r>
          </a:p>
          <a:p>
            <a:pPr marL="0" indent="0" algn="just">
              <a:spcBef>
                <a:spcPts val="0"/>
              </a:spcBef>
              <a:buNone/>
            </a:pPr>
            <a:r>
              <a:rPr lang="sk-SK" sz="2100" b="1" i="1" dirty="0" smtClean="0"/>
              <a:t> </a:t>
            </a:r>
          </a:p>
          <a:p>
            <a:pPr marL="0" indent="0" algn="just">
              <a:spcBef>
                <a:spcPts val="0"/>
              </a:spcBef>
              <a:buNone/>
            </a:pPr>
            <a:r>
              <a:rPr lang="sk-SK" sz="2100" dirty="0" smtClean="0"/>
              <a:t>Výdavky typu </a:t>
            </a:r>
            <a:r>
              <a:rPr lang="sk-SK" sz="2100" b="1" dirty="0" smtClean="0"/>
              <a:t>paušálna sadzba/jednotkový náklad/</a:t>
            </a:r>
            <a:r>
              <a:rPr lang="sk-SK" sz="2100" b="1" dirty="0" err="1" smtClean="0"/>
              <a:t>jednorázové</a:t>
            </a:r>
            <a:r>
              <a:rPr lang="sk-SK" sz="2100" b="1" dirty="0" smtClean="0"/>
              <a:t> platby </a:t>
            </a:r>
            <a:r>
              <a:rPr lang="sk-SK" sz="2100" dirty="0" smtClean="0"/>
              <a:t>sú výdavkami vypočítanými podľa uplatniteľného základu → oprávnené výdavky bez dokladovania uhradených faktúr resp. účtovných dokladov.</a:t>
            </a:r>
            <a:endParaRPr lang="sk-SK" sz="2100" b="1" dirty="0"/>
          </a:p>
          <a:p>
            <a:pPr marL="0" indent="0" algn="just">
              <a:spcBef>
                <a:spcPts val="0"/>
              </a:spcBef>
              <a:buNone/>
            </a:pPr>
            <a:endParaRPr lang="sk-SK" sz="2100" b="1" i="1" dirty="0" smtClean="0"/>
          </a:p>
          <a:p>
            <a:pPr marL="0" indent="0" algn="just">
              <a:spcBef>
                <a:spcPts val="0"/>
              </a:spcBef>
              <a:buNone/>
            </a:pPr>
            <a:r>
              <a:rPr lang="sk-SK" sz="2100" b="1" dirty="0" smtClean="0"/>
              <a:t>Oprávnenosť </a:t>
            </a:r>
            <a:r>
              <a:rPr lang="sk-SK" sz="2100" b="1" dirty="0"/>
              <a:t>výdavkov </a:t>
            </a:r>
            <a:r>
              <a:rPr lang="sk-SK" sz="2100" dirty="0"/>
              <a:t>je podmienená preukázaním skutočnej realizácie aktivít v súlade so schválenou </a:t>
            </a:r>
            <a:r>
              <a:rPr lang="sk-SK" sz="2100" dirty="0" err="1"/>
              <a:t>ŽoNFP</a:t>
            </a:r>
            <a:r>
              <a:rPr lang="sk-SK" sz="2100" dirty="0"/>
              <a:t> a tiež vynaložením schválených výdavkov v súlade s podmienkami uzatvorenej Zmluvy o NFP. </a:t>
            </a:r>
          </a:p>
          <a:p>
            <a:pPr marL="0" indent="0" algn="just">
              <a:spcBef>
                <a:spcPts val="0"/>
              </a:spcBef>
              <a:buNone/>
            </a:pPr>
            <a:endParaRPr lang="sk-SK" sz="2100" dirty="0"/>
          </a:p>
          <a:p>
            <a:pPr marL="0" lvl="3" indent="0" algn="just">
              <a:spcBef>
                <a:spcPts val="0"/>
              </a:spcBef>
              <a:buNone/>
            </a:pPr>
            <a:r>
              <a:rPr lang="sk-SK" sz="2100" b="1" i="1" dirty="0">
                <a:hlinkClick r:id="rId3" action="ppaction://hlinkfile"/>
              </a:rPr>
              <a:t>Neoprávnené výdavky </a:t>
            </a:r>
            <a:r>
              <a:rPr lang="sk-SK" sz="2100" dirty="0"/>
              <a:t>vo všeobecnosti sú uvedené v Systéme riadenia EŠIF, zverejnenom na webovom sídle  „Partnerská dohoda“.</a:t>
            </a:r>
          </a:p>
          <a:p>
            <a:pPr marL="0" lvl="2" indent="0" algn="just">
              <a:lnSpc>
                <a:spcPts val="2200"/>
              </a:lnSpc>
              <a:spcBef>
                <a:spcPts val="0"/>
              </a:spcBef>
              <a:buNone/>
            </a:pPr>
            <a:endParaRPr lang="sk-SK" sz="2100" dirty="0" smtClean="0"/>
          </a:p>
        </p:txBody>
      </p:sp>
      <p:sp>
        <p:nvSpPr>
          <p:cNvPr id="3" name="Obdĺžnik 2"/>
          <p:cNvSpPr/>
          <p:nvPr/>
        </p:nvSpPr>
        <p:spPr>
          <a:xfrm>
            <a:off x="467544" y="404664"/>
            <a:ext cx="8280920" cy="538609"/>
          </a:xfrm>
          <a:prstGeom prst="rect">
            <a:avLst/>
          </a:prstGeom>
        </p:spPr>
        <p:txBody>
          <a:bodyPr wrap="square">
            <a:spAutoFit/>
          </a:bodyPr>
          <a:lstStyle/>
          <a:p>
            <a:pPr algn="ctr"/>
            <a:r>
              <a:rPr lang="sk-SK" sz="2900" b="1" dirty="0" smtClean="0">
                <a:solidFill>
                  <a:schemeClr val="accent6">
                    <a:lumMod val="75000"/>
                  </a:schemeClr>
                </a:solidFill>
              </a:rPr>
              <a:t>Podmienky poskytnutia príspevku</a:t>
            </a:r>
            <a:endParaRPr lang="sk-SK" sz="2900" dirty="0"/>
          </a:p>
        </p:txBody>
      </p:sp>
    </p:spTree>
    <p:extLst>
      <p:ext uri="{BB962C8B-B14F-4D97-AF65-F5344CB8AC3E}">
        <p14:creationId xmlns:p14="http://schemas.microsoft.com/office/powerpoint/2010/main" xmlns="" val="1694362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124744"/>
            <a:ext cx="8186766" cy="4536504"/>
          </a:xfrm>
        </p:spPr>
        <p:txBody>
          <a:bodyPr>
            <a:normAutofit fontScale="92500" lnSpcReduction="20000"/>
          </a:bodyPr>
          <a:lstStyle/>
          <a:p>
            <a:pPr marL="0" lvl="3" indent="0">
              <a:spcBef>
                <a:spcPts val="0"/>
              </a:spcBef>
              <a:buNone/>
            </a:pPr>
            <a:endParaRPr lang="sk-SK" sz="2200" b="1" dirty="0" smtClean="0"/>
          </a:p>
          <a:p>
            <a:pPr marL="0" lvl="3" indent="0">
              <a:spcBef>
                <a:spcPts val="0"/>
              </a:spcBef>
              <a:buNone/>
            </a:pPr>
            <a:r>
              <a:rPr lang="sk-SK" sz="2400" b="1" dirty="0" smtClean="0"/>
              <a:t>Základné </a:t>
            </a:r>
            <a:r>
              <a:rPr lang="sk-SK" sz="2400" b="1" dirty="0"/>
              <a:t>princípy </a:t>
            </a:r>
            <a:r>
              <a:rPr lang="sk-SK" sz="2400" b="1" dirty="0" smtClean="0"/>
              <a:t>oprávnenosti výdavkov</a:t>
            </a:r>
            <a:r>
              <a:rPr lang="sk-SK" sz="2400" dirty="0" smtClean="0"/>
              <a:t>:</a:t>
            </a:r>
            <a:endParaRPr lang="sk-SK" sz="2400" dirty="0"/>
          </a:p>
          <a:p>
            <a:pPr lvl="0" algn="just"/>
            <a:r>
              <a:rPr lang="sk-SK" sz="2400" dirty="0"/>
              <a:t>náklady musia byť v súlade s európskou a národnou legislatívou a s OP ĽZ vrátane nadväzujúcich dokumentov, </a:t>
            </a:r>
          </a:p>
          <a:p>
            <a:pPr lvl="0" algn="just"/>
            <a:r>
              <a:rPr lang="sk-SK" sz="2400" dirty="0"/>
              <a:t>náklady musia byť primerané (musia zodpovedať obvyklým cenám v danom mieste a čase), nevyhnutné a ich využitie musí byť v súlade s princípmi:</a:t>
            </a:r>
          </a:p>
          <a:p>
            <a:pPr marL="539750" indent="0" algn="just">
              <a:buNone/>
            </a:pPr>
            <a:r>
              <a:rPr lang="sk-SK" sz="2400" dirty="0"/>
              <a:t>a) </a:t>
            </a:r>
            <a:r>
              <a:rPr lang="sk-SK" sz="2400" u="sng" dirty="0"/>
              <a:t>hospodárnosti</a:t>
            </a:r>
            <a:r>
              <a:rPr lang="sk-SK" sz="2400" dirty="0"/>
              <a:t> (minimalizácia výdavkov pri rešpektovaní cieľov projektu)</a:t>
            </a:r>
          </a:p>
          <a:p>
            <a:pPr marL="539750" indent="0" algn="just">
              <a:buNone/>
            </a:pPr>
            <a:r>
              <a:rPr lang="sk-SK" sz="2400" dirty="0"/>
              <a:t>b) </a:t>
            </a:r>
            <a:r>
              <a:rPr lang="sk-SK" sz="2400" u="sng" dirty="0"/>
              <a:t>účelnosti </a:t>
            </a:r>
            <a:r>
              <a:rPr lang="sk-SK" sz="2400" dirty="0"/>
              <a:t>(priama väzba na projekt / aktivitu a nevyhnutnosť pre realizáciu projektu)</a:t>
            </a:r>
          </a:p>
          <a:p>
            <a:pPr marL="539750" indent="0" algn="just">
              <a:buNone/>
            </a:pPr>
            <a:r>
              <a:rPr lang="sk-SK" sz="2400" dirty="0"/>
              <a:t>c) </a:t>
            </a:r>
            <a:r>
              <a:rPr lang="sk-SK" sz="2400" u="sng" dirty="0"/>
              <a:t>efektívnosti</a:t>
            </a:r>
            <a:r>
              <a:rPr lang="sk-SK" sz="2400" dirty="0"/>
              <a:t> (maximalizácia pomerov medzi výstupmi a vstupmi projektu)</a:t>
            </a:r>
          </a:p>
          <a:p>
            <a:pPr marL="539750" indent="0" algn="just">
              <a:buNone/>
            </a:pPr>
            <a:r>
              <a:rPr lang="sk-SK" sz="2400" dirty="0"/>
              <a:t>d) </a:t>
            </a:r>
            <a:r>
              <a:rPr lang="sk-SK" sz="2400" u="sng" dirty="0"/>
              <a:t>účinnosti </a:t>
            </a:r>
            <a:r>
              <a:rPr lang="sk-SK" sz="2400" dirty="0"/>
              <a:t>(dosahovanie plánovaných výsledkov vzhľadom na použité verejné financie).</a:t>
            </a:r>
          </a:p>
          <a:p>
            <a:pPr marL="0" lvl="3" indent="0">
              <a:spcBef>
                <a:spcPts val="0"/>
              </a:spcBef>
              <a:buNone/>
            </a:pPr>
            <a:endParaRPr lang="sk-SK" sz="2400" dirty="0" smtClean="0"/>
          </a:p>
        </p:txBody>
      </p:sp>
      <p:sp>
        <p:nvSpPr>
          <p:cNvPr id="3" name="Obdĺžnik 2"/>
          <p:cNvSpPr/>
          <p:nvPr/>
        </p:nvSpPr>
        <p:spPr>
          <a:xfrm>
            <a:off x="467544" y="404664"/>
            <a:ext cx="8280920" cy="538609"/>
          </a:xfrm>
          <a:prstGeom prst="rect">
            <a:avLst/>
          </a:prstGeom>
        </p:spPr>
        <p:txBody>
          <a:bodyPr wrap="square">
            <a:spAutoFit/>
          </a:bodyPr>
          <a:lstStyle/>
          <a:p>
            <a:pPr algn="ctr"/>
            <a:r>
              <a:rPr lang="sk-SK" sz="2900" b="1" dirty="0" smtClean="0">
                <a:solidFill>
                  <a:schemeClr val="accent6">
                    <a:lumMod val="75000"/>
                  </a:schemeClr>
                </a:solidFill>
              </a:rPr>
              <a:t>Podmienky poskytnutia príspevku</a:t>
            </a:r>
            <a:endParaRPr lang="sk-SK" sz="2900" dirty="0"/>
          </a:p>
        </p:txBody>
      </p:sp>
    </p:spTree>
    <p:extLst>
      <p:ext uri="{BB962C8B-B14F-4D97-AF65-F5344CB8AC3E}">
        <p14:creationId xmlns:p14="http://schemas.microsoft.com/office/powerpoint/2010/main" xmlns="" val="17451455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196752"/>
            <a:ext cx="8186766" cy="4608512"/>
          </a:xfrm>
        </p:spPr>
        <p:txBody>
          <a:bodyPr>
            <a:noAutofit/>
          </a:bodyPr>
          <a:lstStyle/>
          <a:p>
            <a:pPr algn="just"/>
            <a:r>
              <a:rPr lang="sk-SK" sz="2200" b="1" u="sng" dirty="0" smtClean="0"/>
              <a:t>Spôsob </a:t>
            </a:r>
            <a:r>
              <a:rPr lang="sk-SK" sz="2200" b="1" u="sng" dirty="0"/>
              <a:t>financovania projektu prijímateľa</a:t>
            </a:r>
            <a:r>
              <a:rPr lang="sk-SK" sz="2200" b="1" dirty="0"/>
              <a:t> </a:t>
            </a:r>
            <a:r>
              <a:rPr lang="sk-SK" sz="2200" dirty="0"/>
              <a:t>sa uskutočňuje v zmysle platného Systému finančného riadenia, zverejnenom na webovom sídle </a:t>
            </a:r>
            <a:r>
              <a:rPr lang="sk-SK" sz="2200" dirty="0" smtClean="0"/>
              <a:t> „Partnerská dohoda“  </a:t>
            </a:r>
            <a:r>
              <a:rPr lang="sk-SK" sz="2200" dirty="0"/>
              <a:t>a </a:t>
            </a:r>
            <a:r>
              <a:rPr lang="sk-SK" sz="2200" dirty="0" smtClean="0"/>
              <a:t>to:</a:t>
            </a:r>
          </a:p>
          <a:p>
            <a:pPr marL="989013" lvl="1" indent="-358775" algn="just"/>
            <a:r>
              <a:rPr lang="sk-SK" sz="2200" b="1" dirty="0" smtClean="0"/>
              <a:t>systémom refundácie, </a:t>
            </a:r>
          </a:p>
          <a:p>
            <a:pPr marL="989013" lvl="1" indent="-358775" algn="just"/>
            <a:r>
              <a:rPr lang="sk-SK" sz="2200" b="1" dirty="0" smtClean="0"/>
              <a:t>systémom </a:t>
            </a:r>
            <a:r>
              <a:rPr lang="sk-SK" sz="2200" b="1" dirty="0"/>
              <a:t>zálohových </a:t>
            </a:r>
            <a:r>
              <a:rPr lang="sk-SK" sz="2200" b="1" dirty="0" smtClean="0"/>
              <a:t>platieb,</a:t>
            </a:r>
          </a:p>
          <a:p>
            <a:pPr marL="989013" lvl="1" indent="-358775" algn="just">
              <a:spcBef>
                <a:spcPts val="0"/>
              </a:spcBef>
            </a:pPr>
            <a:r>
              <a:rPr lang="sk-SK" sz="2200" b="1" dirty="0" smtClean="0"/>
              <a:t>alebo kombináciou </a:t>
            </a:r>
            <a:r>
              <a:rPr lang="sk-SK" sz="2200" b="1" dirty="0"/>
              <a:t>systému zálohových platieb a </a:t>
            </a:r>
            <a:r>
              <a:rPr lang="sk-SK" sz="2200" b="1" dirty="0" smtClean="0"/>
              <a:t>refundácie, </a:t>
            </a:r>
          </a:p>
          <a:p>
            <a:pPr marL="630238" lvl="1" indent="0" algn="just">
              <a:spcBef>
                <a:spcPts val="0"/>
              </a:spcBef>
              <a:buNone/>
            </a:pPr>
            <a:endParaRPr lang="sk-SK" sz="2200" b="1" dirty="0" smtClean="0"/>
          </a:p>
          <a:p>
            <a:pPr marL="0" indent="0" algn="just">
              <a:spcBef>
                <a:spcPts val="0"/>
              </a:spcBef>
              <a:buNone/>
            </a:pPr>
            <a:r>
              <a:rPr lang="sk-SK" sz="2200" dirty="0" smtClean="0"/>
              <a:t>podľa toho, </a:t>
            </a:r>
            <a:r>
              <a:rPr lang="sk-SK" sz="2200" dirty="0"/>
              <a:t>aký spôsob financovania umožní </a:t>
            </a:r>
            <a:r>
              <a:rPr lang="sk-SK" sz="2200" dirty="0" smtClean="0"/>
              <a:t>výzva </a:t>
            </a:r>
            <a:r>
              <a:rPr lang="sk-SK" sz="2200" dirty="0"/>
              <a:t>(na základe určenia </a:t>
            </a:r>
            <a:r>
              <a:rPr lang="sk-SK" sz="2200" dirty="0" smtClean="0"/>
              <a:t>poskytovateľa </a:t>
            </a:r>
            <a:r>
              <a:rPr lang="sk-SK" sz="2200" dirty="0"/>
              <a:t>v spolupráci s prijímateľom, pričom podmienky kombinovania uvedených systémov sú stanovené vo </a:t>
            </a:r>
            <a:r>
              <a:rPr lang="sk-SK" sz="2200" dirty="0" smtClean="0"/>
              <a:t>výzve </a:t>
            </a:r>
            <a:r>
              <a:rPr lang="sk-SK" sz="2200" dirty="0"/>
              <a:t>a v zmluve o </a:t>
            </a:r>
            <a:r>
              <a:rPr lang="sk-SK" sz="2200" dirty="0" smtClean="0"/>
              <a:t>NFP).</a:t>
            </a:r>
          </a:p>
        </p:txBody>
      </p:sp>
      <p:sp>
        <p:nvSpPr>
          <p:cNvPr id="3" name="Obdĺžnik 2"/>
          <p:cNvSpPr/>
          <p:nvPr/>
        </p:nvSpPr>
        <p:spPr>
          <a:xfrm>
            <a:off x="467544" y="404664"/>
            <a:ext cx="8280920" cy="538609"/>
          </a:xfrm>
          <a:prstGeom prst="rect">
            <a:avLst/>
          </a:prstGeom>
        </p:spPr>
        <p:txBody>
          <a:bodyPr wrap="square">
            <a:spAutoFit/>
          </a:bodyPr>
          <a:lstStyle/>
          <a:p>
            <a:pPr algn="ctr"/>
            <a:r>
              <a:rPr lang="sk-SK" sz="2900" b="1" dirty="0">
                <a:solidFill>
                  <a:schemeClr val="accent6">
                    <a:lumMod val="75000"/>
                  </a:schemeClr>
                </a:solidFill>
              </a:rPr>
              <a:t>Podmienky poskytnutia príspevku</a:t>
            </a:r>
            <a:endParaRPr lang="sk-SK" sz="2900" dirty="0"/>
          </a:p>
        </p:txBody>
      </p:sp>
    </p:spTree>
    <p:extLst>
      <p:ext uri="{BB962C8B-B14F-4D97-AF65-F5344CB8AC3E}">
        <p14:creationId xmlns:p14="http://schemas.microsoft.com/office/powerpoint/2010/main" xmlns="" val="17451455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196752"/>
            <a:ext cx="8186766" cy="4608512"/>
          </a:xfrm>
        </p:spPr>
        <p:txBody>
          <a:bodyPr>
            <a:noAutofit/>
          </a:bodyPr>
          <a:lstStyle/>
          <a:p>
            <a:pPr marL="0" indent="0" algn="just">
              <a:buNone/>
            </a:pPr>
            <a:endParaRPr lang="sk-SK" sz="2200" b="1" dirty="0" smtClean="0"/>
          </a:p>
          <a:p>
            <a:pPr marL="0" indent="0" algn="just"/>
            <a:r>
              <a:rPr lang="sk-SK" sz="2200" b="1" dirty="0" smtClean="0"/>
              <a:t>     Merateľné ukazovatele projektu </a:t>
            </a:r>
            <a:r>
              <a:rPr lang="sk-SK" sz="2200" dirty="0" smtClean="0"/>
              <a:t>(ďalej aj „MU“)</a:t>
            </a:r>
            <a:r>
              <a:rPr lang="sk-SK" sz="2200" b="1" dirty="0" smtClean="0"/>
              <a:t> </a:t>
            </a:r>
            <a:r>
              <a:rPr lang="sk-SK" sz="2200" dirty="0" smtClean="0"/>
              <a:t>– záväzné pre žiadateľa/prijímateľa s možnými účinkami finančnej korekcie. </a:t>
            </a:r>
          </a:p>
          <a:p>
            <a:pPr marL="0" indent="0" algn="just">
              <a:buNone/>
            </a:pPr>
            <a:endParaRPr lang="sk-SK" sz="1000" dirty="0"/>
          </a:p>
          <a:p>
            <a:pPr marL="0" indent="0" algn="just">
              <a:buNone/>
            </a:pPr>
            <a:r>
              <a:rPr lang="sk-SK" sz="2200" dirty="0" smtClean="0"/>
              <a:t>Z pohľadu dosiahnutia plánovanej hodnoty MU :</a:t>
            </a:r>
          </a:p>
          <a:p>
            <a:pPr marL="0" indent="0" algn="just">
              <a:buNone/>
            </a:pPr>
            <a:r>
              <a:rPr lang="sk-SK" sz="2200" b="1" dirty="0" smtClean="0"/>
              <a:t>-   MU </a:t>
            </a:r>
            <a:r>
              <a:rPr lang="sk-SK" sz="2200" b="1" dirty="0"/>
              <a:t>projektu bez príznaku </a:t>
            </a:r>
            <a:r>
              <a:rPr lang="sk-SK" sz="2200" dirty="0"/>
              <a:t>( požadovaná hodnota ≥ 80% hodnota uvedená v </a:t>
            </a:r>
            <a:r>
              <a:rPr lang="sk-SK" sz="2200" dirty="0" err="1"/>
              <a:t>ŽoNFP</a:t>
            </a:r>
            <a:r>
              <a:rPr lang="sk-SK" sz="2200" dirty="0"/>
              <a:t>;  v prípade nedosiahnutia hodnoty → podstatná zmena projektu → podstatné porušenie zmluvy o NFP → </a:t>
            </a:r>
            <a:r>
              <a:rPr lang="sk-SK" sz="2200" dirty="0" err="1"/>
              <a:t>vratka</a:t>
            </a:r>
            <a:r>
              <a:rPr lang="sk-SK" sz="2200" dirty="0"/>
              <a:t> NFP)</a:t>
            </a:r>
            <a:endParaRPr lang="sk-SK" sz="2200" b="1" dirty="0"/>
          </a:p>
          <a:p>
            <a:pPr marL="0" indent="0" algn="just">
              <a:buNone/>
            </a:pPr>
            <a:endParaRPr lang="sk-SK" sz="2200" dirty="0" smtClean="0"/>
          </a:p>
          <a:p>
            <a:pPr marL="0" indent="0" algn="just">
              <a:buNone/>
            </a:pPr>
            <a:r>
              <a:rPr lang="sk-SK" sz="2200" b="1" dirty="0" smtClean="0"/>
              <a:t>-  MU projektu s príznakom </a:t>
            </a:r>
            <a:r>
              <a:rPr lang="sk-SK" sz="2200" dirty="0" smtClean="0"/>
              <a:t>(identifikácia objektívnych externých faktorov v ŽoNFP s možným negatívnym vplyvom na dosiahnutie plánovanej hodnoty MU; požadovaná hodnota ≥ 50 % hodnota uvedená v ŽoNFP)</a:t>
            </a:r>
            <a:endParaRPr lang="sk-SK" sz="2200" b="1" dirty="0" smtClean="0"/>
          </a:p>
          <a:p>
            <a:pPr marL="0" indent="0" algn="just">
              <a:buNone/>
            </a:pPr>
            <a:r>
              <a:rPr lang="sk-SK" sz="2200" dirty="0" smtClean="0"/>
              <a:t> </a:t>
            </a:r>
            <a:endParaRPr lang="sk-SK" sz="2200" b="1" dirty="0" smtClean="0"/>
          </a:p>
        </p:txBody>
      </p:sp>
      <p:sp>
        <p:nvSpPr>
          <p:cNvPr id="3" name="Obdĺžnik 2"/>
          <p:cNvSpPr/>
          <p:nvPr/>
        </p:nvSpPr>
        <p:spPr>
          <a:xfrm>
            <a:off x="467544" y="404664"/>
            <a:ext cx="8280920" cy="538609"/>
          </a:xfrm>
          <a:prstGeom prst="rect">
            <a:avLst/>
          </a:prstGeom>
        </p:spPr>
        <p:txBody>
          <a:bodyPr wrap="square">
            <a:spAutoFit/>
          </a:bodyPr>
          <a:lstStyle/>
          <a:p>
            <a:pPr algn="ctr"/>
            <a:r>
              <a:rPr lang="sk-SK" sz="2900" b="1" dirty="0">
                <a:solidFill>
                  <a:schemeClr val="accent6">
                    <a:lumMod val="75000"/>
                  </a:schemeClr>
                </a:solidFill>
              </a:rPr>
              <a:t>Podmienky poskytnutia príspevku</a:t>
            </a:r>
            <a:endParaRPr lang="sk-SK" sz="2900" dirty="0"/>
          </a:p>
        </p:txBody>
      </p:sp>
    </p:spTree>
    <p:extLst>
      <p:ext uri="{BB962C8B-B14F-4D97-AF65-F5344CB8AC3E}">
        <p14:creationId xmlns:p14="http://schemas.microsoft.com/office/powerpoint/2010/main" xmlns="" val="1268198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179512" y="1124744"/>
            <a:ext cx="8568952" cy="4680520"/>
          </a:xfrm>
        </p:spPr>
        <p:txBody>
          <a:bodyPr>
            <a:noAutofit/>
          </a:bodyPr>
          <a:lstStyle/>
          <a:p>
            <a:pPr marL="0" indent="0" algn="just">
              <a:lnSpc>
                <a:spcPct val="90000"/>
              </a:lnSpc>
              <a:spcBef>
                <a:spcPts val="1200"/>
              </a:spcBef>
              <a:tabLst>
                <a:tab pos="0" algn="l"/>
              </a:tabLst>
            </a:pPr>
            <a:r>
              <a:rPr lang="sk-SK" sz="2200" b="1" dirty="0" smtClean="0"/>
              <a:t>     </a:t>
            </a:r>
            <a:r>
              <a:rPr lang="sk-SK" sz="2200" dirty="0" smtClean="0"/>
              <a:t>V </a:t>
            </a:r>
            <a:r>
              <a:rPr lang="sk-SK" sz="2200" dirty="0"/>
              <a:t>rámci </a:t>
            </a:r>
            <a:r>
              <a:rPr lang="sk-SK" sz="2200" b="1" dirty="0"/>
              <a:t>publicity projektu </a:t>
            </a:r>
            <a:r>
              <a:rPr lang="sk-SK" sz="2200" dirty="0" smtClean="0"/>
              <a:t>sú všetky </a:t>
            </a:r>
            <a:r>
              <a:rPr lang="sk-SK" sz="2200" dirty="0"/>
              <a:t>subjekty implementujúce projekty </a:t>
            </a:r>
            <a:r>
              <a:rPr lang="sk-SK" sz="2200" dirty="0" smtClean="0"/>
              <a:t>spolufinancované </a:t>
            </a:r>
            <a:r>
              <a:rPr lang="sk-SK" sz="2200" dirty="0"/>
              <a:t>z fondov EÚ </a:t>
            </a:r>
            <a:r>
              <a:rPr lang="sk-SK" sz="2200" dirty="0" smtClean="0"/>
              <a:t> povinné:</a:t>
            </a:r>
          </a:p>
          <a:p>
            <a:pPr marL="0" indent="0" algn="just">
              <a:lnSpc>
                <a:spcPct val="90000"/>
              </a:lnSpc>
              <a:spcBef>
                <a:spcPts val="1200"/>
              </a:spcBef>
              <a:buNone/>
            </a:pPr>
            <a:r>
              <a:rPr lang="sk-SK" sz="2200" dirty="0" smtClean="0"/>
              <a:t>- oznamovať  verejnosti odkaz </a:t>
            </a:r>
            <a:r>
              <a:rPr lang="sk-SK" sz="2200" dirty="0"/>
              <a:t>na </a:t>
            </a:r>
            <a:r>
              <a:rPr lang="sk-SK" sz="2200" dirty="0" smtClean="0"/>
              <a:t>fond, z ktorého sú podporované (ESF);  </a:t>
            </a:r>
          </a:p>
          <a:p>
            <a:pPr marL="0" indent="0" algn="just">
              <a:lnSpc>
                <a:spcPct val="90000"/>
              </a:lnSpc>
              <a:spcBef>
                <a:spcPts val="1200"/>
              </a:spcBef>
              <a:buNone/>
            </a:pPr>
            <a:r>
              <a:rPr lang="sk-SK" sz="2200" dirty="0" smtClean="0"/>
              <a:t>- v </a:t>
            </a:r>
            <a:r>
              <a:rPr lang="sk-SK" sz="2200" dirty="0"/>
              <a:t>priebehu celej doby realizácie </a:t>
            </a:r>
            <a:r>
              <a:rPr lang="sk-SK" sz="2200" dirty="0" smtClean="0"/>
              <a:t>projektu zdôrazňovať  finančnú </a:t>
            </a:r>
            <a:r>
              <a:rPr lang="sk-SK" sz="2200" dirty="0"/>
              <a:t>spoluúčasť </a:t>
            </a:r>
            <a:r>
              <a:rPr lang="sk-SK" sz="2200" dirty="0" smtClean="0"/>
              <a:t>EÚ</a:t>
            </a:r>
            <a:r>
              <a:rPr lang="en-US" sz="2200" dirty="0" smtClean="0"/>
              <a:t>;</a:t>
            </a:r>
            <a:endParaRPr lang="sk-SK" sz="2200" dirty="0" smtClean="0"/>
          </a:p>
          <a:p>
            <a:pPr marL="0" indent="0" algn="just">
              <a:lnSpc>
                <a:spcPct val="90000"/>
              </a:lnSpc>
              <a:spcBef>
                <a:spcPts val="1200"/>
              </a:spcBef>
              <a:buNone/>
            </a:pPr>
            <a:r>
              <a:rPr lang="sk-SK" sz="2200" dirty="0" smtClean="0"/>
              <a:t>- voliť vhodné prostriedky pre zabezpečenie publicity </a:t>
            </a:r>
            <a:r>
              <a:rPr lang="sk-SK" sz="2200" dirty="0"/>
              <a:t>projektu </a:t>
            </a:r>
            <a:r>
              <a:rPr lang="sk-SK" sz="2200" dirty="0" smtClean="0"/>
              <a:t>po vecnej a organizačnej stránke</a:t>
            </a:r>
            <a:r>
              <a:rPr lang="en-US" sz="2200" dirty="0" smtClean="0"/>
              <a:t>;</a:t>
            </a:r>
            <a:endParaRPr lang="sk-SK" sz="2200" dirty="0" smtClean="0"/>
          </a:p>
          <a:p>
            <a:pPr marL="0" indent="0" algn="just">
              <a:lnSpc>
                <a:spcPct val="90000"/>
              </a:lnSpc>
              <a:spcBef>
                <a:spcPts val="1200"/>
              </a:spcBef>
              <a:buNone/>
            </a:pPr>
            <a:r>
              <a:rPr lang="sk-SK" sz="2200" dirty="0" smtClean="0"/>
              <a:t>- umiestňovať  logá ESF a EÚ na všetkých informačných, školiacich a propagačných materiáloch v súlade s Manuálom pre informovanie a komunikáciu pre prijímateľov OP ĽZ. </a:t>
            </a:r>
          </a:p>
          <a:p>
            <a:pPr marL="0" indent="0" algn="just">
              <a:lnSpc>
                <a:spcPct val="90000"/>
              </a:lnSpc>
              <a:spcBef>
                <a:spcPts val="1200"/>
              </a:spcBef>
              <a:buNone/>
            </a:pPr>
            <a:r>
              <a:rPr lang="sk-SK" sz="2200" dirty="0" smtClean="0"/>
              <a:t>Výdavky na publicitu a informovanosť sú súčasťou nepriamych aktivít a vykazujú sa v rámci paušálneho financovania resp. </a:t>
            </a:r>
            <a:r>
              <a:rPr lang="sk-SK" sz="2200" dirty="0"/>
              <a:t>n</a:t>
            </a:r>
            <a:r>
              <a:rPr lang="sk-SK" sz="2200" dirty="0" smtClean="0"/>
              <a:t>epriamych výdavkov.</a:t>
            </a:r>
          </a:p>
        </p:txBody>
      </p:sp>
      <p:sp>
        <p:nvSpPr>
          <p:cNvPr id="5" name="Obdĺžnik 4"/>
          <p:cNvSpPr/>
          <p:nvPr/>
        </p:nvSpPr>
        <p:spPr>
          <a:xfrm>
            <a:off x="467544" y="404664"/>
            <a:ext cx="8280920" cy="538609"/>
          </a:xfrm>
          <a:prstGeom prst="rect">
            <a:avLst/>
          </a:prstGeom>
        </p:spPr>
        <p:txBody>
          <a:bodyPr wrap="square">
            <a:spAutoFit/>
          </a:bodyPr>
          <a:lstStyle/>
          <a:p>
            <a:pPr algn="ctr"/>
            <a:r>
              <a:rPr lang="sk-SK" sz="2900" b="1" dirty="0">
                <a:solidFill>
                  <a:schemeClr val="accent6">
                    <a:lumMod val="75000"/>
                  </a:schemeClr>
                </a:solidFill>
              </a:rPr>
              <a:t>Podmienky poskytnutia príspevku</a:t>
            </a:r>
            <a:endParaRPr lang="sk-SK" sz="2900" dirty="0"/>
          </a:p>
        </p:txBody>
      </p:sp>
    </p:spTree>
    <p:extLst>
      <p:ext uri="{BB962C8B-B14F-4D97-AF65-F5344CB8AC3E}">
        <p14:creationId xmlns:p14="http://schemas.microsoft.com/office/powerpoint/2010/main" xmlns="" val="3976941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043608"/>
            <a:ext cx="8186766" cy="4617640"/>
          </a:xfrm>
        </p:spPr>
        <p:txBody>
          <a:bodyPr>
            <a:noAutofit/>
          </a:bodyPr>
          <a:lstStyle/>
          <a:p>
            <a:pPr marL="0" indent="0" algn="just">
              <a:spcBef>
                <a:spcPts val="1000"/>
              </a:spcBef>
              <a:buNone/>
            </a:pPr>
            <a:r>
              <a:rPr lang="en-US" sz="2000" dirty="0" smtClean="0"/>
              <a:t>Proces k</a:t>
            </a:r>
            <a:r>
              <a:rPr lang="sk-SK" sz="2000" dirty="0" smtClean="0"/>
              <a:t>onani</a:t>
            </a:r>
            <a:r>
              <a:rPr lang="en-US" sz="2000" dirty="0" smtClean="0"/>
              <a:t>a</a:t>
            </a:r>
            <a:r>
              <a:rPr lang="sk-SK" sz="2000" dirty="0" smtClean="0"/>
              <a:t> o ŽoNFP sa začína jej doručením poskytovateľovi</a:t>
            </a:r>
            <a:r>
              <a:rPr lang="sk-SK" sz="2000" dirty="0"/>
              <a:t>. </a:t>
            </a:r>
            <a:endParaRPr lang="sk-SK" sz="2000" dirty="0" smtClean="0"/>
          </a:p>
          <a:p>
            <a:pPr marL="0" lvl="0" indent="0" algn="just">
              <a:buNone/>
            </a:pPr>
            <a:r>
              <a:rPr lang="sk-SK" sz="2000" b="1" dirty="0"/>
              <a:t>Schvaľovanie žiadostí o NFP:</a:t>
            </a:r>
          </a:p>
          <a:p>
            <a:pPr marL="808038" lvl="2" indent="-452438" algn="just">
              <a:spcBef>
                <a:spcPts val="1200"/>
              </a:spcBef>
            </a:pPr>
            <a:r>
              <a:rPr lang="sk-SK" sz="2000" dirty="0" smtClean="0"/>
              <a:t>Administratívne </a:t>
            </a:r>
            <a:r>
              <a:rPr lang="sk-SK" sz="2000" dirty="0"/>
              <a:t>overenie </a:t>
            </a:r>
            <a:r>
              <a:rPr lang="sk-SK" sz="2000" dirty="0" smtClean="0"/>
              <a:t>ŽoNFP</a:t>
            </a:r>
            <a:endParaRPr lang="sk-SK" sz="2000" dirty="0"/>
          </a:p>
          <a:p>
            <a:pPr marL="808038" lvl="2" indent="-452438" algn="just">
              <a:spcBef>
                <a:spcPts val="1200"/>
              </a:spcBef>
            </a:pPr>
            <a:r>
              <a:rPr lang="sk-SK" sz="2000" dirty="0"/>
              <a:t>Odborné hodnotenie </a:t>
            </a:r>
            <a:r>
              <a:rPr lang="sk-SK" sz="2000" dirty="0" smtClean="0"/>
              <a:t>ŽoNFP</a:t>
            </a:r>
            <a:endParaRPr lang="sk-SK" sz="2000" dirty="0"/>
          </a:p>
          <a:p>
            <a:pPr marL="808038" lvl="2" indent="-452438" algn="just">
              <a:spcBef>
                <a:spcPts val="1200"/>
              </a:spcBef>
            </a:pPr>
            <a:r>
              <a:rPr lang="sk-SK" sz="2000" dirty="0" smtClean="0"/>
              <a:t>Vydanie rozhodnutia o schválení/neschválení/zastavení konania ŽoNFP a opravné prostriedky voči rozhodnutiu (odvolanie)</a:t>
            </a:r>
          </a:p>
          <a:p>
            <a:pPr marL="0" indent="0" algn="just">
              <a:spcBef>
                <a:spcPts val="1000"/>
              </a:spcBef>
              <a:buNone/>
            </a:pPr>
            <a:r>
              <a:rPr lang="sk-SK" sz="2000" dirty="0" smtClean="0"/>
              <a:t>Poskytovateľ </a:t>
            </a:r>
            <a:r>
              <a:rPr lang="sk-SK" sz="2000" dirty="0"/>
              <a:t>je povinný vydať predmetné rozhodnutie o ŽoNFP v termíne </a:t>
            </a:r>
            <a:r>
              <a:rPr lang="sk-SK" sz="2000" b="1" dirty="0"/>
              <a:t>do 35 pracovných dní od uzavretia príslušného kola, resp. výzvy</a:t>
            </a:r>
            <a:r>
              <a:rPr lang="sk-SK" sz="2000" dirty="0"/>
              <a:t>. </a:t>
            </a:r>
            <a:endParaRPr lang="sk-SK" sz="2000" dirty="0" smtClean="0"/>
          </a:p>
          <a:p>
            <a:pPr marL="0" indent="0" algn="just">
              <a:spcBef>
                <a:spcPts val="1000"/>
              </a:spcBef>
              <a:buNone/>
            </a:pPr>
            <a:r>
              <a:rPr lang="sk-SK" sz="2000" dirty="0" smtClean="0"/>
              <a:t>Žiadateľ môže kedykoľvek počas konania o ŽoNFP vziať svoju ŽoNFP späť na základe písomného podania. Späť vzatie ŽoNFP ma za účinok zastavenie konania o žiadosti. </a:t>
            </a:r>
          </a:p>
        </p:txBody>
      </p:sp>
      <p:sp>
        <p:nvSpPr>
          <p:cNvPr id="3" name="Nadpis 3"/>
          <p:cNvSpPr txBox="1">
            <a:spLocks/>
          </p:cNvSpPr>
          <p:nvPr/>
        </p:nvSpPr>
        <p:spPr>
          <a:xfrm>
            <a:off x="467544" y="188640"/>
            <a:ext cx="8229600" cy="85496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k-SK" sz="2900" b="1" dirty="0" smtClean="0">
                <a:solidFill>
                  <a:schemeClr val="accent6">
                    <a:lumMod val="75000"/>
                  </a:schemeClr>
                </a:solidFill>
              </a:rPr>
              <a:t>Postupy konania o Žiadosti o NFP</a:t>
            </a:r>
            <a:endParaRPr lang="sk-SK" sz="2900" dirty="0"/>
          </a:p>
        </p:txBody>
      </p:sp>
    </p:spTree>
    <p:extLst>
      <p:ext uri="{BB962C8B-B14F-4D97-AF65-F5344CB8AC3E}">
        <p14:creationId xmlns:p14="http://schemas.microsoft.com/office/powerpoint/2010/main" xmlns="" val="25649439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124744"/>
            <a:ext cx="8280920" cy="4752528"/>
          </a:xfrm>
        </p:spPr>
        <p:txBody>
          <a:bodyPr>
            <a:noAutofit/>
          </a:bodyPr>
          <a:lstStyle/>
          <a:p>
            <a:pPr marL="0" indent="0" algn="just">
              <a:spcBef>
                <a:spcPts val="0"/>
              </a:spcBef>
              <a:buNone/>
            </a:pPr>
            <a:r>
              <a:rPr lang="sk-SK" sz="2200" dirty="0" smtClean="0"/>
              <a:t>Poskytovateľ </a:t>
            </a:r>
            <a:r>
              <a:rPr lang="sk-SK" sz="2200" b="1" dirty="0"/>
              <a:t>zverejní</a:t>
            </a:r>
            <a:r>
              <a:rPr lang="sk-SK" sz="2200" dirty="0"/>
              <a:t> na svojom webovom sídle </a:t>
            </a:r>
            <a:r>
              <a:rPr lang="sk-SK" sz="2200" dirty="0" smtClean="0">
                <a:hlinkClick r:id="rId3"/>
              </a:rPr>
              <a:t>www.ia.gov.sk</a:t>
            </a:r>
            <a:r>
              <a:rPr lang="sk-SK" sz="2200" dirty="0" smtClean="0"/>
              <a:t>  </a:t>
            </a:r>
            <a:r>
              <a:rPr lang="sk-SK" sz="2200" dirty="0"/>
              <a:t>do 60 pracovných dní od skončenia rozhodovania o </a:t>
            </a:r>
            <a:r>
              <a:rPr lang="sk-SK" sz="2200" dirty="0" smtClean="0"/>
              <a:t>ŽoNFP </a:t>
            </a:r>
            <a:r>
              <a:rPr lang="sk-SK" sz="2200" dirty="0"/>
              <a:t>pre </a:t>
            </a:r>
            <a:r>
              <a:rPr lang="sk-SK" sz="2200" u="sng" dirty="0"/>
              <a:t>každú </a:t>
            </a:r>
            <a:r>
              <a:rPr lang="sk-SK" sz="2200" u="sng" dirty="0" smtClean="0"/>
              <a:t>výzvu</a:t>
            </a:r>
            <a:r>
              <a:rPr lang="sk-SK" sz="2200" dirty="0" smtClean="0"/>
              <a:t>:</a:t>
            </a:r>
          </a:p>
          <a:p>
            <a:pPr marL="0" indent="0" algn="just">
              <a:spcBef>
                <a:spcPts val="0"/>
              </a:spcBef>
              <a:buNone/>
            </a:pPr>
            <a:endParaRPr lang="sk-SK" sz="1000" dirty="0" smtClean="0"/>
          </a:p>
          <a:p>
            <a:pPr marL="355600" indent="-177800" algn="just">
              <a:spcBef>
                <a:spcPts val="0"/>
              </a:spcBef>
            </a:pPr>
            <a:r>
              <a:rPr lang="sk-SK" sz="2200" dirty="0" smtClean="0"/>
              <a:t>zoznam  schválených  ŽoNFP</a:t>
            </a:r>
          </a:p>
          <a:p>
            <a:pPr marL="355600" indent="-177800" algn="just">
              <a:spcBef>
                <a:spcPts val="0"/>
              </a:spcBef>
            </a:pPr>
            <a:r>
              <a:rPr lang="sk-SK" sz="2200" dirty="0" smtClean="0"/>
              <a:t>zoznam  neschválených  ŽoNFP </a:t>
            </a:r>
          </a:p>
          <a:p>
            <a:pPr marL="355600" indent="-177800" algn="just">
              <a:spcBef>
                <a:spcPts val="0"/>
              </a:spcBef>
            </a:pPr>
            <a:r>
              <a:rPr lang="sk-SK" sz="2200" dirty="0" smtClean="0"/>
              <a:t>v rámci neschválených aj zoznam  zastavených  ŽoNFP</a:t>
            </a:r>
          </a:p>
          <a:p>
            <a:pPr marL="355600" indent="-177800" algn="just">
              <a:lnSpc>
                <a:spcPct val="80000"/>
              </a:lnSpc>
              <a:spcBef>
                <a:spcPts val="0"/>
              </a:spcBef>
              <a:buNone/>
            </a:pPr>
            <a:endParaRPr lang="sk-SK" sz="2200" dirty="0" smtClean="0"/>
          </a:p>
          <a:p>
            <a:pPr marL="355600" indent="-177800" algn="ctr">
              <a:lnSpc>
                <a:spcPct val="80000"/>
              </a:lnSpc>
              <a:spcBef>
                <a:spcPts val="0"/>
              </a:spcBef>
              <a:buNone/>
            </a:pPr>
            <a:r>
              <a:rPr lang="sk-SK" sz="2800" b="1" dirty="0" smtClean="0">
                <a:solidFill>
                  <a:schemeClr val="accent6">
                    <a:lumMod val="75000"/>
                  </a:schemeClr>
                </a:solidFill>
              </a:rPr>
              <a:t>Uzatvorenie Zmluvy o NFP</a:t>
            </a:r>
            <a:endParaRPr lang="sk-SK" sz="2800" dirty="0" smtClean="0"/>
          </a:p>
          <a:p>
            <a:pPr marL="355600" indent="-177800" algn="just">
              <a:lnSpc>
                <a:spcPct val="80000"/>
              </a:lnSpc>
              <a:spcBef>
                <a:spcPts val="0"/>
              </a:spcBef>
              <a:buNone/>
            </a:pPr>
            <a:endParaRPr lang="sk-SK" sz="2200" b="1" dirty="0" smtClean="0"/>
          </a:p>
          <a:p>
            <a:pPr marL="355600" indent="-177800" algn="just">
              <a:lnSpc>
                <a:spcPct val="80000"/>
              </a:lnSpc>
              <a:spcBef>
                <a:spcPts val="300"/>
              </a:spcBef>
              <a:spcAft>
                <a:spcPts val="300"/>
              </a:spcAft>
            </a:pPr>
            <a:r>
              <a:rPr lang="sk-SK" sz="2200" dirty="0" smtClean="0"/>
              <a:t>Zmluva o poskytnutí NFP (ďalej aj „Zmluva o NFP“) upravuje práva a povinnosti poskytovateľa a prijímateľa pri realizácii projektu.</a:t>
            </a:r>
          </a:p>
          <a:p>
            <a:pPr marL="355600" indent="-177800" algn="just">
              <a:lnSpc>
                <a:spcPct val="80000"/>
              </a:lnSpc>
              <a:spcBef>
                <a:spcPts val="300"/>
              </a:spcBef>
              <a:spcAft>
                <a:spcPts val="300"/>
              </a:spcAft>
            </a:pPr>
            <a:r>
              <a:rPr lang="sk-SK" sz="2200" dirty="0" smtClean="0"/>
              <a:t>Procesu </a:t>
            </a:r>
            <a:r>
              <a:rPr lang="sk-SK" sz="2200" u="sng" dirty="0" smtClean="0"/>
              <a:t>uzavretia zmluvy</a:t>
            </a:r>
            <a:r>
              <a:rPr lang="sk-SK" sz="2200" dirty="0" smtClean="0"/>
              <a:t> o NFP predchádza zaslanie písomného rozhodnutia o schválení žiadosti o NFP. </a:t>
            </a:r>
          </a:p>
          <a:p>
            <a:pPr marL="355600" indent="-177800" algn="just">
              <a:lnSpc>
                <a:spcPct val="80000"/>
              </a:lnSpc>
              <a:spcBef>
                <a:spcPts val="300"/>
              </a:spcBef>
              <a:spcAft>
                <a:spcPts val="300"/>
              </a:spcAft>
            </a:pPr>
            <a:r>
              <a:rPr lang="sk-SK" sz="2200" dirty="0" smtClean="0"/>
              <a:t>Právny nárok vzniká nadobudnutím účinnosti zmluvy o NFP, t.j. dňom nasledujúcim po dni jej zverejnenia  poskytovateľom v CRZ. </a:t>
            </a:r>
          </a:p>
          <a:p>
            <a:pPr marL="177800" indent="0" algn="just">
              <a:lnSpc>
                <a:spcPct val="80000"/>
              </a:lnSpc>
              <a:spcBef>
                <a:spcPts val="0"/>
              </a:spcBef>
              <a:buNone/>
            </a:pPr>
            <a:endParaRPr lang="sk-SK" sz="2200" dirty="0" smtClean="0"/>
          </a:p>
          <a:p>
            <a:pPr marL="355600" indent="-177800" algn="just">
              <a:lnSpc>
                <a:spcPct val="80000"/>
              </a:lnSpc>
              <a:spcBef>
                <a:spcPts val="0"/>
              </a:spcBef>
              <a:buNone/>
            </a:pPr>
            <a:endParaRPr lang="sk-SK" sz="2200" b="1" dirty="0" smtClean="0"/>
          </a:p>
          <a:p>
            <a:pPr marL="719138" indent="-358775" algn="just">
              <a:lnSpc>
                <a:spcPct val="80000"/>
              </a:lnSpc>
              <a:spcBef>
                <a:spcPts val="0"/>
              </a:spcBef>
              <a:buNone/>
            </a:pPr>
            <a:endParaRPr lang="sk-SK" sz="2200" dirty="0" smtClean="0"/>
          </a:p>
          <a:p>
            <a:pPr marL="360363" indent="0" algn="just">
              <a:lnSpc>
                <a:spcPct val="80000"/>
              </a:lnSpc>
              <a:spcBef>
                <a:spcPts val="0"/>
              </a:spcBef>
              <a:buNone/>
            </a:pPr>
            <a:endParaRPr lang="sk-SK" sz="2200" dirty="0" smtClean="0"/>
          </a:p>
          <a:p>
            <a:pPr marL="719138" indent="-358775" algn="just">
              <a:spcBef>
                <a:spcPts val="0"/>
              </a:spcBef>
              <a:buNone/>
            </a:pPr>
            <a:endParaRPr lang="sk-SK" sz="2000" dirty="0"/>
          </a:p>
        </p:txBody>
      </p:sp>
      <p:sp>
        <p:nvSpPr>
          <p:cNvPr id="5" name="Obdĺžnik 4"/>
          <p:cNvSpPr/>
          <p:nvPr/>
        </p:nvSpPr>
        <p:spPr>
          <a:xfrm>
            <a:off x="467544" y="404664"/>
            <a:ext cx="8280920" cy="538609"/>
          </a:xfrm>
          <a:prstGeom prst="rect">
            <a:avLst/>
          </a:prstGeom>
        </p:spPr>
        <p:txBody>
          <a:bodyPr wrap="square">
            <a:spAutoFit/>
          </a:bodyPr>
          <a:lstStyle/>
          <a:p>
            <a:pPr algn="ctr"/>
            <a:r>
              <a:rPr lang="sk-SK" sz="2800" b="1" dirty="0">
                <a:solidFill>
                  <a:schemeClr val="accent6">
                    <a:lumMod val="75000"/>
                  </a:schemeClr>
                </a:solidFill>
              </a:rPr>
              <a:t>Postupy konania o Žiadosti o NFP</a:t>
            </a:r>
            <a:endParaRPr lang="sk-SK" sz="2700" dirty="0"/>
          </a:p>
        </p:txBody>
      </p:sp>
    </p:spTree>
    <p:extLst>
      <p:ext uri="{BB962C8B-B14F-4D97-AF65-F5344CB8AC3E}">
        <p14:creationId xmlns:p14="http://schemas.microsoft.com/office/powerpoint/2010/main" xmlns="" val="41752961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323528" y="836712"/>
            <a:ext cx="8330782" cy="4896544"/>
          </a:xfrm>
        </p:spPr>
        <p:txBody>
          <a:bodyPr>
            <a:noAutofit/>
          </a:bodyPr>
          <a:lstStyle/>
          <a:p>
            <a:pPr algn="just">
              <a:spcBef>
                <a:spcPts val="0"/>
              </a:spcBef>
            </a:pPr>
            <a:endParaRPr lang="sk-SK" sz="2400" dirty="0" smtClean="0"/>
          </a:p>
          <a:p>
            <a:pPr algn="just">
              <a:spcBef>
                <a:spcPts val="0"/>
              </a:spcBef>
            </a:pPr>
            <a:r>
              <a:rPr lang="sk-SK" sz="2400" dirty="0" smtClean="0"/>
              <a:t>elektronická adresa poskytovateľa:   </a:t>
            </a:r>
            <a:r>
              <a:rPr lang="sk-SK" sz="2400" b="1" u="sng" dirty="0">
                <a:hlinkClick r:id="rId3"/>
              </a:rPr>
              <a:t>vyzvy@ia.gov.sk</a:t>
            </a:r>
            <a:endParaRPr lang="sk-SK" sz="2400" b="1" dirty="0" smtClean="0"/>
          </a:p>
          <a:p>
            <a:pPr algn="just">
              <a:spcBef>
                <a:spcPts val="1200"/>
              </a:spcBef>
              <a:spcAft>
                <a:spcPts val="600"/>
              </a:spcAft>
            </a:pPr>
            <a:r>
              <a:rPr lang="sk-SK" sz="2300" dirty="0" smtClean="0"/>
              <a:t>všetky informácie o vyhlásených výzvach, znenie výziev vrátane relevantných dokumentov k výzvam a prípadné zmeny k výzvam sú uvedené resp. zverejnené na </a:t>
            </a:r>
            <a:r>
              <a:rPr lang="sk-SK" sz="2300" dirty="0"/>
              <a:t>webovom sídle </a:t>
            </a:r>
            <a:r>
              <a:rPr lang="sk-SK" sz="2300" dirty="0" smtClean="0"/>
              <a:t>poskytovateľa:  </a:t>
            </a:r>
            <a:r>
              <a:rPr lang="sk-SK" sz="2300" b="1" dirty="0" smtClean="0">
                <a:hlinkClick r:id="rId4"/>
              </a:rPr>
              <a:t>www.ia.gov.sk</a:t>
            </a:r>
            <a:r>
              <a:rPr lang="sk-SK" sz="2300" dirty="0" smtClean="0"/>
              <a:t>;</a:t>
            </a:r>
          </a:p>
          <a:p>
            <a:pPr algn="just">
              <a:spcBef>
                <a:spcPts val="1200"/>
              </a:spcBef>
              <a:spcAft>
                <a:spcPts val="600"/>
              </a:spcAft>
            </a:pPr>
            <a:r>
              <a:rPr lang="sk-SK" sz="2300" dirty="0"/>
              <a:t>na webovom sídle </a:t>
            </a:r>
            <a:r>
              <a:rPr lang="sk-SK" sz="2300" dirty="0" smtClean="0"/>
              <a:t>poskytovateľa sú v rámci každej výzvy zverejňované </a:t>
            </a:r>
            <a:r>
              <a:rPr lang="sk-SK" sz="2300" b="1" dirty="0" smtClean="0"/>
              <a:t>odpovede k</a:t>
            </a:r>
            <a:r>
              <a:rPr lang="sk-SK" sz="2300" dirty="0" smtClean="0"/>
              <a:t> </a:t>
            </a:r>
            <a:r>
              <a:rPr lang="sk-SK" sz="2300" b="1" dirty="0" smtClean="0"/>
              <a:t>najčastejším otázkam </a:t>
            </a:r>
            <a:r>
              <a:rPr lang="sk-SK" sz="2300" dirty="0" smtClean="0"/>
              <a:t>od žiadateľov;</a:t>
            </a:r>
          </a:p>
          <a:p>
            <a:pPr algn="just">
              <a:spcBef>
                <a:spcPts val="1200"/>
              </a:spcBef>
              <a:spcAft>
                <a:spcPts val="600"/>
              </a:spcAft>
            </a:pPr>
            <a:r>
              <a:rPr lang="sk-SK" sz="2300" dirty="0" smtClean="0"/>
              <a:t>Záväzný charakter majú informácie zverejnené na vyššie uvedenom webovom sídle, ako aj informácie poskytnuté elektronickou resp. písomnou formou. Informácie poskytnuté telefonicky alebo ústne nie sú záväzné, nedá sa na ne odvolávať.  </a:t>
            </a:r>
            <a:endParaRPr lang="sk-SK" sz="2300" dirty="0"/>
          </a:p>
        </p:txBody>
      </p:sp>
      <p:sp>
        <p:nvSpPr>
          <p:cNvPr id="5" name="Obdĺžnik 4"/>
          <p:cNvSpPr/>
          <p:nvPr/>
        </p:nvSpPr>
        <p:spPr>
          <a:xfrm>
            <a:off x="467544" y="144238"/>
            <a:ext cx="8280920" cy="538609"/>
          </a:xfrm>
          <a:prstGeom prst="rect">
            <a:avLst/>
          </a:prstGeom>
        </p:spPr>
        <p:txBody>
          <a:bodyPr wrap="square">
            <a:spAutoFit/>
          </a:bodyPr>
          <a:lstStyle/>
          <a:p>
            <a:pPr algn="r"/>
            <a:r>
              <a:rPr lang="sk-SK" sz="2900" b="1" dirty="0" smtClean="0">
                <a:solidFill>
                  <a:schemeClr val="accent6">
                    <a:lumMod val="75000"/>
                  </a:schemeClr>
                </a:solidFill>
              </a:rPr>
              <a:t>Komunikácia počas trvania výzvy a konania o ŽoNFP</a:t>
            </a:r>
            <a:endParaRPr lang="sk-SK" sz="2900" dirty="0"/>
          </a:p>
        </p:txBody>
      </p:sp>
    </p:spTree>
    <p:extLst>
      <p:ext uri="{BB962C8B-B14F-4D97-AF65-F5344CB8AC3E}">
        <p14:creationId xmlns:p14="http://schemas.microsoft.com/office/powerpoint/2010/main" xmlns="" val="27949714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124744"/>
            <a:ext cx="8186766" cy="5040560"/>
          </a:xfrm>
        </p:spPr>
        <p:txBody>
          <a:bodyPr>
            <a:noAutofit/>
          </a:bodyPr>
          <a:lstStyle/>
          <a:p>
            <a:pPr marL="0" indent="0" algn="just">
              <a:lnSpc>
                <a:spcPct val="90000"/>
              </a:lnSpc>
              <a:spcAft>
                <a:spcPts val="600"/>
              </a:spcAft>
              <a:buNone/>
            </a:pPr>
            <a:r>
              <a:rPr lang="sk-SK" sz="2200" dirty="0" smtClean="0"/>
              <a:t>Žiadosť </a:t>
            </a:r>
            <a:r>
              <a:rPr lang="sk-SK" sz="2200" dirty="0"/>
              <a:t>o NFP </a:t>
            </a:r>
            <a:r>
              <a:rPr lang="sk-SK" sz="2200" dirty="0" smtClean="0"/>
              <a:t>(ďalej aj „ŽoNFP“) vypracováva </a:t>
            </a:r>
            <a:r>
              <a:rPr lang="sk-SK" sz="2200" dirty="0"/>
              <a:t>žiadateľ na základe </a:t>
            </a:r>
            <a:r>
              <a:rPr lang="sk-SK" sz="2200" dirty="0" smtClean="0"/>
              <a:t>usmernení výzvy na predkladanie ŽoNFP a v súlade s Príručkou </a:t>
            </a:r>
            <a:r>
              <a:rPr lang="sk-SK" sz="2200" dirty="0"/>
              <a:t>pre </a:t>
            </a:r>
            <a:r>
              <a:rPr lang="sk-SK" sz="2200" dirty="0" smtClean="0"/>
              <a:t>žiadateľa o NFP (ďalej aj „Príručka“).</a:t>
            </a:r>
          </a:p>
          <a:p>
            <a:pPr marL="0" indent="0" algn="just">
              <a:spcBef>
                <a:spcPts val="1200"/>
              </a:spcBef>
              <a:buNone/>
            </a:pPr>
            <a:r>
              <a:rPr lang="sk-SK" sz="2200" dirty="0" smtClean="0"/>
              <a:t>Cieľom </a:t>
            </a:r>
            <a:r>
              <a:rPr lang="sk-SK" sz="2200" dirty="0"/>
              <a:t>Príručky je poskytnúť </a:t>
            </a:r>
            <a:r>
              <a:rPr lang="sk-SK" sz="2200" dirty="0" smtClean="0"/>
              <a:t>žiadateľom všeobecný </a:t>
            </a:r>
            <a:r>
              <a:rPr lang="sk-SK" sz="2200" b="1" dirty="0"/>
              <a:t>komplexný metodický návod </a:t>
            </a:r>
            <a:r>
              <a:rPr lang="sk-SK" sz="2200" dirty="0"/>
              <a:t>a nevyhnutné informácie a pokyny na to, aby mohli </a:t>
            </a:r>
            <a:r>
              <a:rPr lang="sk-SK" sz="2200" b="1" dirty="0"/>
              <a:t>správne vyplniť formulár žiadosti o NFP</a:t>
            </a:r>
            <a:r>
              <a:rPr lang="sk-SK" sz="2200" dirty="0"/>
              <a:t>.</a:t>
            </a:r>
          </a:p>
          <a:p>
            <a:pPr marL="0" indent="0" algn="just">
              <a:spcBef>
                <a:spcPts val="1200"/>
              </a:spcBef>
              <a:buNone/>
            </a:pPr>
            <a:r>
              <a:rPr lang="sk-SK" sz="2200" dirty="0" smtClean="0"/>
              <a:t>Príručka </a:t>
            </a:r>
            <a:r>
              <a:rPr lang="sk-SK" sz="2200" dirty="0"/>
              <a:t>je platná a použiteľná len v kontexte ďalších záväzných dokumentov</a:t>
            </a:r>
            <a:r>
              <a:rPr lang="sk-SK" sz="2200" dirty="0" smtClean="0"/>
              <a:t>. </a:t>
            </a:r>
            <a:r>
              <a:rPr lang="sk-SK" sz="2200" dirty="0"/>
              <a:t>Je preto nevyhnutné, aby </a:t>
            </a:r>
            <a:r>
              <a:rPr lang="sk-SK" sz="2200" dirty="0" smtClean="0"/>
              <a:t>sa </a:t>
            </a:r>
            <a:r>
              <a:rPr lang="sk-SK" sz="2200" dirty="0"/>
              <a:t>žiadatelia s obsahom týchto dokumentov podrobne </a:t>
            </a:r>
            <a:r>
              <a:rPr lang="sk-SK" sz="2200" dirty="0" smtClean="0"/>
              <a:t>oboznámili </a:t>
            </a:r>
            <a:r>
              <a:rPr lang="sk-SK" sz="2200" dirty="0"/>
              <a:t>a aktívne ich spolu s touto príručkou využívali pri vypracovávaní </a:t>
            </a:r>
            <a:r>
              <a:rPr lang="sk-SK" sz="2200" dirty="0" smtClean="0"/>
              <a:t>žiadostí </a:t>
            </a:r>
            <a:r>
              <a:rPr lang="sk-SK" sz="2200" dirty="0"/>
              <a:t>o NFP.</a:t>
            </a:r>
            <a:endParaRPr lang="sk-SK" sz="2200" b="1" dirty="0"/>
          </a:p>
          <a:p>
            <a:pPr marL="0" indent="0" algn="just">
              <a:lnSpc>
                <a:spcPct val="90000"/>
              </a:lnSpc>
              <a:spcAft>
                <a:spcPts val="600"/>
              </a:spcAft>
              <a:buNone/>
            </a:pPr>
            <a:r>
              <a:rPr lang="sk-SK" sz="2200" dirty="0"/>
              <a:t>Znenie Príručky </a:t>
            </a:r>
            <a:r>
              <a:rPr lang="sk-SK" sz="2200" dirty="0" smtClean="0"/>
              <a:t>sa </a:t>
            </a:r>
            <a:r>
              <a:rPr lang="sk-SK" sz="2200" dirty="0"/>
              <a:t>zverejňuje ako príloha výzvy na webovom sídle </a:t>
            </a:r>
            <a:r>
              <a:rPr lang="sk-SK" sz="2200" u="sng" dirty="0" smtClean="0">
                <a:hlinkClick r:id="rId3"/>
              </a:rPr>
              <a:t>www.ia.gov.sk</a:t>
            </a:r>
            <a:r>
              <a:rPr lang="sk-SK" sz="2200" u="sng" dirty="0" smtClean="0"/>
              <a:t>.</a:t>
            </a:r>
          </a:p>
          <a:p>
            <a:pPr marL="0" indent="0" algn="just">
              <a:lnSpc>
                <a:spcPct val="90000"/>
              </a:lnSpc>
              <a:spcAft>
                <a:spcPts val="600"/>
              </a:spcAft>
              <a:buNone/>
            </a:pPr>
            <a:r>
              <a:rPr lang="sk-SK" sz="2200" dirty="0"/>
              <a:t>Poskytovateľ zverejňuje </a:t>
            </a:r>
            <a:r>
              <a:rPr lang="sk-SK" sz="2200" u="sng" dirty="0" smtClean="0"/>
              <a:t>aktuálne,</a:t>
            </a:r>
            <a:r>
              <a:rPr lang="sk-SK" sz="2200" dirty="0" smtClean="0"/>
              <a:t> ale </a:t>
            </a:r>
            <a:r>
              <a:rPr lang="sk-SK" sz="2200" dirty="0"/>
              <a:t>aj </a:t>
            </a:r>
            <a:r>
              <a:rPr lang="sk-SK" sz="2200" u="sng" dirty="0"/>
              <a:t>pôvodné znenia</a:t>
            </a:r>
            <a:r>
              <a:rPr lang="sk-SK" sz="2200" dirty="0"/>
              <a:t> Príručky </a:t>
            </a:r>
            <a:r>
              <a:rPr lang="sk-SK" sz="2200" dirty="0" smtClean="0"/>
              <a:t>na </a:t>
            </a:r>
            <a:r>
              <a:rPr lang="sk-SK" sz="2200" dirty="0"/>
              <a:t>svojom webovom sídle.</a:t>
            </a:r>
            <a:endParaRPr lang="sk-SK" sz="2200" b="1" cap="all" dirty="0" smtClean="0"/>
          </a:p>
        </p:txBody>
      </p:sp>
      <p:sp>
        <p:nvSpPr>
          <p:cNvPr id="3" name="Obdĺžnik 2"/>
          <p:cNvSpPr/>
          <p:nvPr/>
        </p:nvSpPr>
        <p:spPr>
          <a:xfrm>
            <a:off x="467544" y="404664"/>
            <a:ext cx="7992888" cy="584775"/>
          </a:xfrm>
          <a:prstGeom prst="rect">
            <a:avLst/>
          </a:prstGeom>
        </p:spPr>
        <p:txBody>
          <a:bodyPr wrap="square">
            <a:spAutoFit/>
          </a:bodyPr>
          <a:lstStyle/>
          <a:p>
            <a:pPr algn="ctr"/>
            <a:r>
              <a:rPr lang="sk-SK" sz="3200" b="1" dirty="0" smtClean="0">
                <a:solidFill>
                  <a:schemeClr val="accent6">
                    <a:lumMod val="75000"/>
                  </a:schemeClr>
                </a:solidFill>
              </a:rPr>
              <a:t>Všeobecné informácie</a:t>
            </a:r>
            <a:endParaRPr lang="sk-SK" sz="3200" dirty="0"/>
          </a:p>
        </p:txBody>
      </p:sp>
    </p:spTree>
    <p:extLst>
      <p:ext uri="{BB962C8B-B14F-4D97-AF65-F5344CB8AC3E}">
        <p14:creationId xmlns:p14="http://schemas.microsoft.com/office/powerpoint/2010/main" xmlns="" val="201408204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2348880"/>
            <a:ext cx="8186766" cy="1080120"/>
          </a:xfrm>
        </p:spPr>
        <p:txBody>
          <a:bodyPr/>
          <a:lstStyle/>
          <a:p>
            <a:pPr marL="0" indent="0" algn="ctr">
              <a:buNone/>
            </a:pPr>
            <a:r>
              <a:rPr lang="sk-SK" b="1" dirty="0" smtClean="0">
                <a:solidFill>
                  <a:schemeClr val="accent6">
                    <a:lumMod val="75000"/>
                  </a:schemeClr>
                </a:solidFill>
              </a:rPr>
              <a:t>Ďakujeme za pozornosť</a:t>
            </a:r>
            <a:endParaRPr lang="sk-SK" b="1" dirty="0">
              <a:solidFill>
                <a:schemeClr val="accent6">
                  <a:lumMod val="75000"/>
                </a:schemeClr>
              </a:solidFill>
            </a:endParaRPr>
          </a:p>
        </p:txBody>
      </p:sp>
    </p:spTree>
    <p:extLst>
      <p:ext uri="{BB962C8B-B14F-4D97-AF65-F5344CB8AC3E}">
        <p14:creationId xmlns:p14="http://schemas.microsoft.com/office/powerpoint/2010/main" xmlns="" val="16383124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1"/>
          <p:cNvSpPr txBox="1">
            <a:spLocks/>
          </p:cNvSpPr>
          <p:nvPr/>
        </p:nvSpPr>
        <p:spPr>
          <a:xfrm>
            <a:off x="467544" y="1124744"/>
            <a:ext cx="8186766"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40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1800"/>
              </a:spcBef>
              <a:spcAft>
                <a:spcPts val="600"/>
              </a:spcAft>
              <a:buNone/>
            </a:pPr>
            <a:r>
              <a:rPr lang="sk-SK" sz="2400" dirty="0" smtClean="0"/>
              <a:t>Inštrukcie k vypracovaniu ŽoNFP sú okrem formulára ŽoNFP uvedené aj v prílohe </a:t>
            </a:r>
            <a:r>
              <a:rPr lang="sk-SK" sz="2400" dirty="0"/>
              <a:t>č. 1 </a:t>
            </a:r>
            <a:r>
              <a:rPr lang="sk-SK" sz="2400" dirty="0" smtClean="0"/>
              <a:t> Príručky - </a:t>
            </a:r>
            <a:r>
              <a:rPr lang="sk-SK" sz="2400" b="1" dirty="0">
                <a:hlinkClick r:id="rId3" action="ppaction://hlinkfile"/>
              </a:rPr>
              <a:t>Metodický výklad RO k vypracovaniu </a:t>
            </a:r>
            <a:r>
              <a:rPr lang="sk-SK" sz="2400" b="1" dirty="0" smtClean="0">
                <a:hlinkClick r:id="rId3" action="ppaction://hlinkfile"/>
              </a:rPr>
              <a:t>ŽoNFP.</a:t>
            </a:r>
            <a:endParaRPr lang="sk-SK" sz="2400" b="1" dirty="0" smtClean="0"/>
          </a:p>
          <a:p>
            <a:pPr algn="just">
              <a:spcBef>
                <a:spcPts val="0"/>
              </a:spcBef>
              <a:defRPr/>
            </a:pPr>
            <a:r>
              <a:rPr lang="sk-SK" sz="2400" dirty="0"/>
              <a:t>podáva informácie pre posúdenie splnenia všetkých podmienok poskytnutia príspevku, uvedených vo výzve </a:t>
            </a:r>
          </a:p>
          <a:p>
            <a:pPr algn="just">
              <a:spcBef>
                <a:spcPts val="0"/>
              </a:spcBef>
              <a:defRPr/>
            </a:pPr>
            <a:r>
              <a:rPr lang="sk-SK" sz="2400" dirty="0"/>
              <a:t>popisuje postupy a východiská k vypracovaniu jednotlivých častí v žiadosti o NFP v nadväznosti na špecifiká OP ĽZ</a:t>
            </a:r>
          </a:p>
          <a:p>
            <a:pPr marL="0" indent="0" algn="just">
              <a:spcBef>
                <a:spcPts val="1800"/>
              </a:spcBef>
              <a:spcAft>
                <a:spcPts val="600"/>
              </a:spcAft>
              <a:buNone/>
            </a:pPr>
            <a:r>
              <a:rPr lang="sk-SK" sz="2400" dirty="0" smtClean="0"/>
              <a:t>Inštrukcie k nastaveniu rozpočtu sú uvedené v prílohe č. 1a Príručky – </a:t>
            </a:r>
            <a:r>
              <a:rPr lang="sk-SK" sz="2400" b="1" dirty="0" smtClean="0">
                <a:hlinkClick r:id="rId4" action="ppaction://hlinkfile"/>
              </a:rPr>
              <a:t>Rozpočet projektu s podrobným komentárom.</a:t>
            </a:r>
            <a:endParaRPr lang="sk-SK" sz="2400" b="1" dirty="0" smtClean="0"/>
          </a:p>
          <a:p>
            <a:pPr algn="just">
              <a:spcBef>
                <a:spcPts val="0"/>
              </a:spcBef>
            </a:pPr>
            <a:r>
              <a:rPr lang="sk-SK" sz="2400" b="1" dirty="0" smtClean="0"/>
              <a:t> </a:t>
            </a:r>
            <a:r>
              <a:rPr lang="sk-SK" sz="2400" dirty="0"/>
              <a:t>vo formáte Microsoft Excel, pokyny k vypĺňaniu – 4. záložka </a:t>
            </a:r>
            <a:endParaRPr lang="sk-SK" sz="2400" dirty="0" smtClean="0"/>
          </a:p>
          <a:p>
            <a:pPr algn="just">
              <a:spcBef>
                <a:spcPts val="0"/>
              </a:spcBef>
            </a:pPr>
            <a:r>
              <a:rPr lang="sk-SK" sz="2400" dirty="0" smtClean="0"/>
              <a:t>ponuka vzorových rozpočtov pre projekty podľa druhu výdavkov </a:t>
            </a:r>
            <a:endParaRPr lang="sk-SK" sz="2400" dirty="0"/>
          </a:p>
          <a:p>
            <a:pPr marL="0" indent="0" algn="just">
              <a:spcBef>
                <a:spcPts val="1800"/>
              </a:spcBef>
              <a:spcAft>
                <a:spcPts val="600"/>
              </a:spcAft>
              <a:buNone/>
            </a:pPr>
            <a:endParaRPr lang="sk-SK" sz="2400" b="1" dirty="0" smtClean="0"/>
          </a:p>
          <a:p>
            <a:pPr marL="0" indent="0" algn="just">
              <a:spcBef>
                <a:spcPts val="1800"/>
              </a:spcBef>
              <a:spcAft>
                <a:spcPts val="600"/>
              </a:spcAft>
              <a:buNone/>
            </a:pPr>
            <a:endParaRPr lang="sk-SK" sz="2400" dirty="0"/>
          </a:p>
        </p:txBody>
      </p:sp>
      <p:sp>
        <p:nvSpPr>
          <p:cNvPr id="5" name="Obdĺžnik 4"/>
          <p:cNvSpPr/>
          <p:nvPr/>
        </p:nvSpPr>
        <p:spPr>
          <a:xfrm>
            <a:off x="467544" y="404664"/>
            <a:ext cx="7992888" cy="584775"/>
          </a:xfrm>
          <a:prstGeom prst="rect">
            <a:avLst/>
          </a:prstGeom>
        </p:spPr>
        <p:txBody>
          <a:bodyPr wrap="square">
            <a:spAutoFit/>
          </a:bodyPr>
          <a:lstStyle/>
          <a:p>
            <a:pPr algn="ctr"/>
            <a:r>
              <a:rPr lang="sk-SK" sz="3200" b="1" dirty="0">
                <a:solidFill>
                  <a:schemeClr val="accent6">
                    <a:lumMod val="75000"/>
                  </a:schemeClr>
                </a:solidFill>
              </a:rPr>
              <a:t>Všeobecné informácie</a:t>
            </a:r>
            <a:endParaRPr lang="sk-SK" sz="3200" dirty="0"/>
          </a:p>
        </p:txBody>
      </p:sp>
    </p:spTree>
    <p:extLst>
      <p:ext uri="{BB962C8B-B14F-4D97-AF65-F5344CB8AC3E}">
        <p14:creationId xmlns:p14="http://schemas.microsoft.com/office/powerpoint/2010/main" xmlns="" val="35947550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1"/>
          <p:cNvSpPr txBox="1">
            <a:spLocks/>
          </p:cNvSpPr>
          <p:nvPr/>
        </p:nvSpPr>
        <p:spPr>
          <a:xfrm>
            <a:off x="467544" y="1268760"/>
            <a:ext cx="8186766"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40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Aft>
                <a:spcPts val="600"/>
              </a:spcAft>
              <a:buNone/>
            </a:pPr>
            <a:r>
              <a:rPr lang="sk-SK" sz="2400" dirty="0" smtClean="0"/>
              <a:t>Všeobecné pravidlá pre oprávnenosť výdavkov v rámci implementácie projektov OP ĽZ pre PO 2,3,4 obsahuje príloha č. 5 - </a:t>
            </a:r>
            <a:r>
              <a:rPr lang="sk-SK" sz="2400" b="1" dirty="0" smtClean="0">
                <a:hlinkClick r:id="rId3" action="ppaction://hlinkfile"/>
              </a:rPr>
              <a:t>Všeobecné pravidlá oprávnenosti výdavkov pre OP ĽZ</a:t>
            </a:r>
            <a:r>
              <a:rPr lang="sk-SK" sz="2400" dirty="0" smtClean="0">
                <a:hlinkClick r:id="rId3" action="ppaction://hlinkfile"/>
              </a:rPr>
              <a:t>  </a:t>
            </a:r>
            <a:r>
              <a:rPr lang="sk-SK" sz="2400" b="1" dirty="0" smtClean="0">
                <a:hlinkClick r:id="rId3" action="ppaction://hlinkfile"/>
              </a:rPr>
              <a:t>v PO 2014 - 2020</a:t>
            </a:r>
            <a:r>
              <a:rPr lang="sk-SK" sz="2400" b="1" dirty="0" smtClean="0"/>
              <a:t>  </a:t>
            </a:r>
          </a:p>
          <a:p>
            <a:pPr algn="just">
              <a:spcBef>
                <a:spcPts val="1200"/>
              </a:spcBef>
            </a:pPr>
            <a:r>
              <a:rPr lang="sk-SK" sz="2200" dirty="0" smtClean="0"/>
              <a:t>poskytuje </a:t>
            </a:r>
            <a:r>
              <a:rPr lang="sk-SK" sz="2200" dirty="0"/>
              <a:t>pomoc pri vypracovaní plánovaného rozpočtu </a:t>
            </a:r>
            <a:r>
              <a:rPr lang="sk-SK" sz="2200" dirty="0" smtClean="0"/>
              <a:t>projektu</a:t>
            </a:r>
          </a:p>
          <a:p>
            <a:pPr algn="just">
              <a:spcBef>
                <a:spcPts val="1200"/>
              </a:spcBef>
              <a:buNone/>
            </a:pPr>
            <a:r>
              <a:rPr lang="sk-SK" sz="2200" b="1" dirty="0" smtClean="0"/>
              <a:t>Ostatné prílohy Príručky :</a:t>
            </a:r>
          </a:p>
          <a:p>
            <a:pPr algn="just">
              <a:spcBef>
                <a:spcPts val="1200"/>
              </a:spcBef>
              <a:buFontTx/>
              <a:buChar char="-"/>
            </a:pPr>
            <a:r>
              <a:rPr lang="sk-SK" sz="2200" dirty="0" smtClean="0">
                <a:hlinkClick r:id="rId4" action="ppaction://hlinkfile"/>
              </a:rPr>
              <a:t>Čestné vyhlásenie žiadateľa o nepredložení príloh(y) ŽoNFP</a:t>
            </a:r>
            <a:endParaRPr lang="sk-SK" sz="2200" dirty="0" smtClean="0"/>
          </a:p>
          <a:p>
            <a:pPr algn="just">
              <a:spcBef>
                <a:spcPts val="1200"/>
              </a:spcBef>
              <a:buFontTx/>
              <a:buChar char="-"/>
            </a:pPr>
            <a:r>
              <a:rPr lang="sk-SK" sz="2200" dirty="0" smtClean="0">
                <a:hlinkClick r:id="rId5" action="ppaction://hlinkfile"/>
              </a:rPr>
              <a:t>Životopis  (odporúčaný  formulár)</a:t>
            </a:r>
            <a:endParaRPr lang="sk-SK" sz="2200" dirty="0" smtClean="0"/>
          </a:p>
          <a:p>
            <a:pPr algn="just">
              <a:spcBef>
                <a:spcPts val="1200"/>
              </a:spcBef>
              <a:buFontTx/>
              <a:buChar char="-"/>
            </a:pPr>
            <a:r>
              <a:rPr lang="sk-SK" sz="2200" dirty="0" smtClean="0">
                <a:hlinkClick r:id="rId6" action="ppaction://hlinkfile"/>
              </a:rPr>
              <a:t>Súhlas  (s poskytnutím a spracovaním údajov)</a:t>
            </a:r>
            <a:endParaRPr lang="sk-SK" sz="2200" dirty="0" smtClean="0"/>
          </a:p>
          <a:p>
            <a:pPr algn="just">
              <a:spcBef>
                <a:spcPts val="1200"/>
              </a:spcBef>
              <a:buFontTx/>
              <a:buChar char="-"/>
            </a:pPr>
            <a:r>
              <a:rPr lang="sk-SK" sz="2200" dirty="0" smtClean="0">
                <a:hlinkClick r:id="rId7" action="ppaction://hlinkfile"/>
              </a:rPr>
              <a:t>Prieskum trhových cien </a:t>
            </a:r>
            <a:endParaRPr lang="sk-SK" sz="2200" dirty="0"/>
          </a:p>
        </p:txBody>
      </p:sp>
      <p:sp>
        <p:nvSpPr>
          <p:cNvPr id="5" name="Obdĺžnik 4"/>
          <p:cNvSpPr/>
          <p:nvPr/>
        </p:nvSpPr>
        <p:spPr>
          <a:xfrm>
            <a:off x="467544" y="404664"/>
            <a:ext cx="7992888" cy="584775"/>
          </a:xfrm>
          <a:prstGeom prst="rect">
            <a:avLst/>
          </a:prstGeom>
        </p:spPr>
        <p:txBody>
          <a:bodyPr wrap="square">
            <a:spAutoFit/>
          </a:bodyPr>
          <a:lstStyle/>
          <a:p>
            <a:pPr algn="ctr"/>
            <a:r>
              <a:rPr lang="sk-SK" sz="3200" b="1" dirty="0" smtClean="0">
                <a:solidFill>
                  <a:schemeClr val="accent6">
                    <a:lumMod val="75000"/>
                  </a:schemeClr>
                </a:solidFill>
              </a:rPr>
              <a:t>Všeobecné informácie</a:t>
            </a:r>
            <a:endParaRPr lang="sk-SK" sz="3200" dirty="0"/>
          </a:p>
        </p:txBody>
      </p:sp>
    </p:spTree>
    <p:extLst>
      <p:ext uri="{BB962C8B-B14F-4D97-AF65-F5344CB8AC3E}">
        <p14:creationId xmlns:p14="http://schemas.microsoft.com/office/powerpoint/2010/main" xmlns="" val="38959486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196752"/>
            <a:ext cx="8186766" cy="4392488"/>
          </a:xfrm>
        </p:spPr>
        <p:txBody>
          <a:bodyPr>
            <a:noAutofit/>
          </a:bodyPr>
          <a:lstStyle/>
          <a:p>
            <a:pPr algn="just">
              <a:spcBef>
                <a:spcPts val="0"/>
              </a:spcBef>
            </a:pPr>
            <a:r>
              <a:rPr lang="sk-SK" sz="2000" dirty="0"/>
              <a:t>Žiadosť o NFP (ďalej aj </a:t>
            </a:r>
            <a:r>
              <a:rPr lang="sk-SK" sz="2000" dirty="0" err="1"/>
              <a:t>ŽoNFP</a:t>
            </a:r>
            <a:r>
              <a:rPr lang="sk-SK" sz="2000" dirty="0"/>
              <a:t>) </a:t>
            </a:r>
            <a:r>
              <a:rPr lang="sk-SK" sz="2000" dirty="0" smtClean="0"/>
              <a:t>je základný dokument, </a:t>
            </a:r>
            <a:r>
              <a:rPr lang="sk-SK" sz="2000" dirty="0"/>
              <a:t>ktorým žiadateľ na základe vyhlásenej </a:t>
            </a:r>
            <a:r>
              <a:rPr lang="sk-SK" sz="2000" dirty="0" smtClean="0"/>
              <a:t>výzvy žiada </a:t>
            </a:r>
            <a:r>
              <a:rPr lang="sk-SK" sz="2000" dirty="0"/>
              <a:t>poskytovateľa o </a:t>
            </a:r>
            <a:r>
              <a:rPr lang="sk-SK" sz="2000" dirty="0" smtClean="0"/>
              <a:t>spolufinancovanie projektu. </a:t>
            </a:r>
          </a:p>
          <a:p>
            <a:pPr algn="just">
              <a:spcBef>
                <a:spcPts val="0"/>
              </a:spcBef>
            </a:pPr>
            <a:endParaRPr lang="sk-SK" sz="2000" dirty="0" smtClean="0"/>
          </a:p>
          <a:p>
            <a:pPr algn="just">
              <a:spcBef>
                <a:spcPts val="0"/>
              </a:spcBef>
            </a:pPr>
            <a:r>
              <a:rPr lang="sk-SK" sz="2000" dirty="0" smtClean="0"/>
              <a:t>Žiadosť o NFP pozostáva z formuláru žiadosti a relevantných príloh. (</a:t>
            </a:r>
            <a:r>
              <a:rPr lang="sk-SK" sz="2000" dirty="0" smtClean="0">
                <a:hlinkClick r:id="rId3" action="ppaction://hlinkfile"/>
              </a:rPr>
              <a:t>Plnomocenstvo</a:t>
            </a:r>
            <a:r>
              <a:rPr lang="sk-SK" sz="2000" dirty="0" smtClean="0"/>
              <a:t>, </a:t>
            </a:r>
            <a:r>
              <a:rPr lang="sk-SK" sz="2000" dirty="0" smtClean="0">
                <a:hlinkClick r:id="rId4" action="ppaction://hlinkfile"/>
              </a:rPr>
              <a:t>KZ úplnosti ŽoNFP</a:t>
            </a:r>
            <a:r>
              <a:rPr lang="sk-SK" sz="2000" dirty="0" smtClean="0"/>
              <a:t>, </a:t>
            </a:r>
            <a:r>
              <a:rPr lang="sk-SK" sz="2000" dirty="0" smtClean="0">
                <a:hlinkClick r:id="rId5" action="ppaction://hlinkfile"/>
              </a:rPr>
              <a:t>Súhrnné čestné vyhlásenie</a:t>
            </a:r>
            <a:r>
              <a:rPr lang="sk-SK" sz="2000" dirty="0" smtClean="0"/>
              <a:t>, </a:t>
            </a:r>
            <a:r>
              <a:rPr lang="sk-SK" sz="2000" dirty="0" smtClean="0">
                <a:hlinkClick r:id="rId6" action="ppaction://hlinkfile"/>
              </a:rPr>
              <a:t>Rozpočet projektu s návodom</a:t>
            </a:r>
            <a:r>
              <a:rPr lang="sk-SK" sz="2000" dirty="0" smtClean="0"/>
              <a:t>)</a:t>
            </a:r>
          </a:p>
          <a:p>
            <a:pPr algn="just">
              <a:spcBef>
                <a:spcPts val="0"/>
              </a:spcBef>
            </a:pPr>
            <a:endParaRPr lang="sk-SK" sz="2000" dirty="0" smtClean="0"/>
          </a:p>
          <a:p>
            <a:pPr algn="just">
              <a:spcBef>
                <a:spcPts val="0"/>
              </a:spcBef>
            </a:pPr>
            <a:r>
              <a:rPr lang="sk-SK" sz="2000" b="1" dirty="0" smtClean="0"/>
              <a:t>Súhrnné čestné vyhlásenie </a:t>
            </a:r>
            <a:r>
              <a:rPr lang="sk-SK" sz="2000" dirty="0" smtClean="0"/>
              <a:t>v prípade, že to poskytovateľ umožní, nahrádza vo fáze predkladania </a:t>
            </a:r>
            <a:r>
              <a:rPr lang="sk-SK" sz="2000" dirty="0" err="1" smtClean="0"/>
              <a:t>ŽoNFP</a:t>
            </a:r>
            <a:r>
              <a:rPr lang="sk-SK" sz="2000" dirty="0" smtClean="0"/>
              <a:t> niektoré dokumenty, preukazujúce splnenie podmienok poskytnutia príspevku vo výzve. </a:t>
            </a:r>
            <a:endParaRPr lang="sk-SK" sz="2000" dirty="0"/>
          </a:p>
          <a:p>
            <a:pPr algn="just">
              <a:spcBef>
                <a:spcPts val="0"/>
              </a:spcBef>
            </a:pPr>
            <a:endParaRPr lang="sk-SK" sz="2000" dirty="0" smtClean="0">
              <a:hlinkClick r:id="rId7" action="ppaction://hlinkfile"/>
            </a:endParaRPr>
          </a:p>
          <a:p>
            <a:pPr algn="just">
              <a:spcBef>
                <a:spcPts val="0"/>
              </a:spcBef>
            </a:pPr>
            <a:r>
              <a:rPr lang="sk-SK" sz="2000" dirty="0" smtClean="0">
                <a:hlinkClick r:id="rId7" action="ppaction://hlinkfile"/>
              </a:rPr>
              <a:t>Formulár ŽoNFP</a:t>
            </a:r>
            <a:r>
              <a:rPr lang="sk-SK" sz="2000" dirty="0" smtClean="0"/>
              <a:t>  je spolu s prílohami zverejnený v rámci každej vyhlásenej</a:t>
            </a:r>
            <a:r>
              <a:rPr lang="sk-SK" sz="2000" dirty="0"/>
              <a:t> </a:t>
            </a:r>
            <a:r>
              <a:rPr lang="sk-SK" sz="2000" dirty="0" smtClean="0"/>
              <a:t>výzvy na </a:t>
            </a:r>
            <a:r>
              <a:rPr lang="sk-SK" sz="2000" dirty="0"/>
              <a:t>webovom sídle </a:t>
            </a:r>
            <a:r>
              <a:rPr lang="sk-SK" sz="2000" dirty="0" smtClean="0"/>
              <a:t>poskytovateľa</a:t>
            </a:r>
            <a:r>
              <a:rPr lang="sk-SK" sz="2000" dirty="0"/>
              <a:t>. </a:t>
            </a:r>
          </a:p>
        </p:txBody>
      </p:sp>
      <p:sp>
        <p:nvSpPr>
          <p:cNvPr id="3" name="Obdĺžnik 2"/>
          <p:cNvSpPr/>
          <p:nvPr/>
        </p:nvSpPr>
        <p:spPr>
          <a:xfrm>
            <a:off x="467544" y="404664"/>
            <a:ext cx="8280920" cy="538609"/>
          </a:xfrm>
          <a:prstGeom prst="rect">
            <a:avLst/>
          </a:prstGeom>
        </p:spPr>
        <p:txBody>
          <a:bodyPr wrap="square">
            <a:spAutoFit/>
          </a:bodyPr>
          <a:lstStyle/>
          <a:p>
            <a:pPr algn="ctr"/>
            <a:r>
              <a:rPr lang="sk-SK" sz="2900" b="1" dirty="0" smtClean="0">
                <a:solidFill>
                  <a:schemeClr val="accent6">
                    <a:lumMod val="75000"/>
                  </a:schemeClr>
                </a:solidFill>
              </a:rPr>
              <a:t>Žiadosť o NFP </a:t>
            </a:r>
            <a:endParaRPr lang="sk-SK" sz="2900" dirty="0"/>
          </a:p>
        </p:txBody>
      </p:sp>
    </p:spTree>
    <p:extLst>
      <p:ext uri="{BB962C8B-B14F-4D97-AF65-F5344CB8AC3E}">
        <p14:creationId xmlns:p14="http://schemas.microsoft.com/office/powerpoint/2010/main" xmlns="" val="2014082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268760"/>
            <a:ext cx="8186766" cy="4032448"/>
          </a:xfrm>
        </p:spPr>
        <p:txBody>
          <a:bodyPr>
            <a:normAutofit lnSpcReduction="10000"/>
          </a:bodyPr>
          <a:lstStyle/>
          <a:p>
            <a:pPr algn="just">
              <a:spcBef>
                <a:spcPts val="0"/>
              </a:spcBef>
              <a:spcAft>
                <a:spcPts val="600"/>
              </a:spcAft>
              <a:buNone/>
            </a:pPr>
            <a:r>
              <a:rPr lang="sk-SK" sz="2200" dirty="0" smtClean="0"/>
              <a:t>Predpoklady pre vytvorenie </a:t>
            </a:r>
            <a:r>
              <a:rPr lang="sk-SK" sz="2200" dirty="0" err="1" smtClean="0"/>
              <a:t>ŽoNFP</a:t>
            </a:r>
            <a:endParaRPr lang="sk-SK" sz="2200" dirty="0" smtClean="0"/>
          </a:p>
          <a:p>
            <a:pPr algn="just">
              <a:spcBef>
                <a:spcPts val="0"/>
              </a:spcBef>
              <a:spcAft>
                <a:spcPts val="600"/>
              </a:spcAft>
              <a:buNone/>
            </a:pPr>
            <a:endParaRPr lang="sk-SK" sz="2200" dirty="0"/>
          </a:p>
          <a:p>
            <a:pPr algn="just">
              <a:spcBef>
                <a:spcPts val="0"/>
              </a:spcBef>
              <a:spcAft>
                <a:spcPts val="600"/>
              </a:spcAft>
              <a:buNone/>
            </a:pPr>
            <a:r>
              <a:rPr lang="sk-SK" sz="2200" dirty="0" smtClean="0"/>
              <a:t>1. 	</a:t>
            </a:r>
            <a:r>
              <a:rPr lang="sk-SK" sz="2200" i="1" dirty="0" smtClean="0"/>
              <a:t>Platný prístup do verejnej časti ITMS2014+</a:t>
            </a:r>
            <a:r>
              <a:rPr lang="sk-SK" sz="2200" dirty="0" smtClean="0"/>
              <a:t> (zriadenie  užívateľského konta formou zaslania elektronickej a písomnej žiadosti  o aktiváciu konta do DataCentra).</a:t>
            </a:r>
          </a:p>
          <a:p>
            <a:pPr marL="457200" indent="-457200" algn="just">
              <a:spcBef>
                <a:spcPts val="0"/>
              </a:spcBef>
              <a:buNone/>
            </a:pPr>
            <a:r>
              <a:rPr lang="en-US" sz="2000" dirty="0" smtClean="0"/>
              <a:t>	</a:t>
            </a:r>
            <a:r>
              <a:rPr lang="sk-SK" sz="2000" dirty="0" smtClean="0">
                <a:hlinkClick r:id="rId3"/>
              </a:rPr>
              <a:t> https://www.itms2014.sk/</a:t>
            </a:r>
            <a:r>
              <a:rPr lang="sk-SK" sz="2000" dirty="0" smtClean="0"/>
              <a:t>; </a:t>
            </a:r>
            <a:r>
              <a:rPr lang="sk-SK" sz="2000" dirty="0" smtClean="0">
                <a:hlinkClick r:id="rId4"/>
              </a:rPr>
              <a:t>https://www.itms2014.sk/zoak?0</a:t>
            </a:r>
            <a:endParaRPr lang="sk-SK" sz="2000" dirty="0" smtClean="0"/>
          </a:p>
          <a:p>
            <a:pPr marL="457200" indent="-457200" algn="just">
              <a:spcBef>
                <a:spcPts val="0"/>
              </a:spcBef>
              <a:buNone/>
            </a:pPr>
            <a:endParaRPr lang="sk-SK" sz="2000" dirty="0"/>
          </a:p>
          <a:p>
            <a:pPr marL="457200" indent="-457200" algn="just">
              <a:spcBef>
                <a:spcPts val="0"/>
              </a:spcBef>
              <a:buNone/>
            </a:pPr>
            <a:r>
              <a:rPr lang="sk-SK" sz="2200" dirty="0" smtClean="0"/>
              <a:t>2</a:t>
            </a:r>
            <a:r>
              <a:rPr lang="sk-SK" sz="2000" dirty="0" smtClean="0"/>
              <a:t>.</a:t>
            </a:r>
            <a:r>
              <a:rPr lang="sk-SK" sz="2000" dirty="0"/>
              <a:t>	</a:t>
            </a:r>
            <a:r>
              <a:rPr lang="sk-SK" sz="2200" i="1" dirty="0" smtClean="0"/>
              <a:t>Predloženie </a:t>
            </a:r>
            <a:r>
              <a:rPr lang="sk-SK" sz="2200" i="1" dirty="0" err="1" smtClean="0"/>
              <a:t>ŽoNFP</a:t>
            </a:r>
            <a:r>
              <a:rPr lang="sk-SK" sz="2200" dirty="0" smtClean="0"/>
              <a:t>  </a:t>
            </a:r>
          </a:p>
          <a:p>
            <a:pPr marL="457200" indent="-457200" algn="just">
              <a:spcBef>
                <a:spcPts val="0"/>
              </a:spcBef>
              <a:buFontTx/>
              <a:buChar char="-"/>
            </a:pPr>
            <a:r>
              <a:rPr lang="sk-SK" sz="2200" dirty="0" smtClean="0"/>
              <a:t>elektronicky cez verejný portál ITMS2014+ </a:t>
            </a:r>
            <a:endParaRPr lang="en-US" sz="2200" dirty="0" smtClean="0"/>
          </a:p>
          <a:p>
            <a:pPr marL="457200" indent="-457200" algn="just">
              <a:spcBef>
                <a:spcPts val="0"/>
              </a:spcBef>
              <a:buNone/>
            </a:pPr>
            <a:r>
              <a:rPr lang="en-US" sz="2200" dirty="0" smtClean="0"/>
              <a:t>	</a:t>
            </a:r>
            <a:r>
              <a:rPr lang="sk-SK" sz="2200" dirty="0" smtClean="0"/>
              <a:t>(</a:t>
            </a:r>
            <a:r>
              <a:rPr lang="sk-SK" sz="2200" dirty="0" smtClean="0">
                <a:hlinkClick r:id="rId5" action="ppaction://hlinkfile"/>
              </a:rPr>
              <a:t>Usmernenie CKO č. 1</a:t>
            </a:r>
            <a:r>
              <a:rPr lang="sk-SK" sz="2200" dirty="0" smtClean="0"/>
              <a:t>, </a:t>
            </a:r>
            <a:r>
              <a:rPr lang="sk-SK" sz="2200" dirty="0" smtClean="0">
                <a:hlinkClick r:id="rId6" action="ppaction://hlinkfile"/>
              </a:rPr>
              <a:t>Usmernenie CKO č. 2</a:t>
            </a:r>
            <a:r>
              <a:rPr lang="sk-SK" sz="2200" dirty="0" smtClean="0"/>
              <a:t>  - aktivácia konta)</a:t>
            </a:r>
          </a:p>
          <a:p>
            <a:pPr marL="457200" indent="-457200" algn="just">
              <a:spcBef>
                <a:spcPts val="0"/>
              </a:spcBef>
              <a:buFontTx/>
              <a:buChar char="-"/>
            </a:pPr>
            <a:r>
              <a:rPr lang="sk-SK" sz="2200" dirty="0" smtClean="0"/>
              <a:t>písomná (listinná) forma  v súlade s podmienkami  vo výzve na predkladanie ŽoNFP</a:t>
            </a:r>
          </a:p>
          <a:p>
            <a:pPr marL="457200" indent="-457200" algn="just">
              <a:spcBef>
                <a:spcPts val="0"/>
              </a:spcBef>
              <a:spcAft>
                <a:spcPts val="600"/>
              </a:spcAft>
              <a:buFontTx/>
              <a:buChar char="-"/>
            </a:pPr>
            <a:endParaRPr lang="sk-SK" sz="2200" dirty="0" smtClean="0"/>
          </a:p>
        </p:txBody>
      </p:sp>
      <p:sp>
        <p:nvSpPr>
          <p:cNvPr id="3" name="Obdĺžnik 2"/>
          <p:cNvSpPr/>
          <p:nvPr/>
        </p:nvSpPr>
        <p:spPr>
          <a:xfrm>
            <a:off x="467544" y="404664"/>
            <a:ext cx="8280920" cy="538609"/>
          </a:xfrm>
          <a:prstGeom prst="rect">
            <a:avLst/>
          </a:prstGeom>
        </p:spPr>
        <p:txBody>
          <a:bodyPr wrap="square">
            <a:spAutoFit/>
          </a:bodyPr>
          <a:lstStyle/>
          <a:p>
            <a:pPr algn="ctr"/>
            <a:r>
              <a:rPr lang="sk-SK" sz="2900" b="1" dirty="0" smtClean="0">
                <a:solidFill>
                  <a:schemeClr val="accent6">
                    <a:lumMod val="75000"/>
                  </a:schemeClr>
                </a:solidFill>
              </a:rPr>
              <a:t>Vypracovanie a predkladanie ŽoNFP</a:t>
            </a:r>
            <a:endParaRPr lang="sk-SK" sz="2900" dirty="0"/>
          </a:p>
        </p:txBody>
      </p:sp>
    </p:spTree>
    <p:extLst>
      <p:ext uri="{BB962C8B-B14F-4D97-AF65-F5344CB8AC3E}">
        <p14:creationId xmlns:p14="http://schemas.microsoft.com/office/powerpoint/2010/main" xmlns="" val="20140820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196752"/>
            <a:ext cx="8186766" cy="4608512"/>
          </a:xfrm>
        </p:spPr>
        <p:txBody>
          <a:bodyPr>
            <a:noAutofit/>
          </a:bodyPr>
          <a:lstStyle/>
          <a:p>
            <a:pPr algn="just">
              <a:lnSpc>
                <a:spcPct val="90000"/>
              </a:lnSpc>
              <a:spcBef>
                <a:spcPts val="1200"/>
              </a:spcBef>
            </a:pPr>
            <a:r>
              <a:rPr lang="sk-SK" sz="2100" dirty="0" smtClean="0"/>
              <a:t>ŽoNFP </a:t>
            </a:r>
            <a:r>
              <a:rPr lang="sk-SK" sz="2100" dirty="0"/>
              <a:t>musí byť predložená </a:t>
            </a:r>
            <a:r>
              <a:rPr lang="sk-SK" sz="2100" b="1" dirty="0"/>
              <a:t>riadne</a:t>
            </a:r>
            <a:r>
              <a:rPr lang="sk-SK" sz="2100" dirty="0"/>
              <a:t>, </a:t>
            </a:r>
            <a:r>
              <a:rPr lang="sk-SK" sz="2100" b="1" dirty="0"/>
              <a:t>včas</a:t>
            </a:r>
            <a:r>
              <a:rPr lang="sk-SK" sz="2100" dirty="0"/>
              <a:t> a </a:t>
            </a:r>
            <a:r>
              <a:rPr lang="sk-SK" sz="2100" b="1" dirty="0"/>
              <a:t>vo forme </a:t>
            </a:r>
            <a:r>
              <a:rPr lang="sk-SK" sz="2100" dirty="0"/>
              <a:t>určenej poskytovateľom vo </a:t>
            </a:r>
            <a:r>
              <a:rPr lang="sk-SK" sz="2100" dirty="0" smtClean="0"/>
              <a:t>výzve.</a:t>
            </a:r>
          </a:p>
          <a:p>
            <a:pPr algn="just">
              <a:lnSpc>
                <a:spcPct val="90000"/>
              </a:lnSpc>
              <a:spcBef>
                <a:spcPts val="1200"/>
              </a:spcBef>
            </a:pPr>
            <a:r>
              <a:rPr lang="sk-SK" sz="2100" dirty="0" smtClean="0"/>
              <a:t>ŽoNFP je </a:t>
            </a:r>
            <a:r>
              <a:rPr lang="sk-SK" sz="2100" dirty="0"/>
              <a:t>považovaná za predloženú </a:t>
            </a:r>
            <a:r>
              <a:rPr lang="sk-SK" sz="2100" b="1" dirty="0"/>
              <a:t>riadne</a:t>
            </a:r>
            <a:r>
              <a:rPr lang="sk-SK" sz="2100" dirty="0"/>
              <a:t>, ak spĺňa požiadavky na formát stanovený explicitne vo </a:t>
            </a:r>
            <a:r>
              <a:rPr lang="sk-SK" sz="2100" dirty="0" smtClean="0"/>
              <a:t>výzve a</a:t>
            </a:r>
            <a:r>
              <a:rPr lang="sk-SK" sz="2100" dirty="0"/>
              <a:t> zaslaný formát umožňuje objektívne posúdenie obsahu žiadosti o NFP</a:t>
            </a:r>
            <a:r>
              <a:rPr lang="sk-SK" sz="2100" dirty="0" smtClean="0"/>
              <a:t>. V praxi to znamená:</a:t>
            </a:r>
          </a:p>
          <a:p>
            <a:pPr algn="just">
              <a:lnSpc>
                <a:spcPct val="90000"/>
              </a:lnSpc>
              <a:spcBef>
                <a:spcPts val="1200"/>
              </a:spcBef>
              <a:buNone/>
            </a:pPr>
            <a:r>
              <a:rPr lang="sk-SK" sz="2100" b="1" dirty="0" smtClean="0"/>
              <a:t>	Listinná </a:t>
            </a:r>
            <a:r>
              <a:rPr lang="sk-SK" sz="2100" b="1" dirty="0"/>
              <a:t>(písomná) forma ŽoNFP </a:t>
            </a:r>
            <a:r>
              <a:rPr lang="sk-SK" sz="2100" dirty="0"/>
              <a:t>musí byť vygenerovaná z </a:t>
            </a:r>
            <a:r>
              <a:rPr lang="sk-SK" sz="2100" dirty="0" smtClean="0"/>
              <a:t>ITMS2014+, po </a:t>
            </a:r>
            <a:r>
              <a:rPr lang="sk-SK" sz="2100" dirty="0"/>
              <a:t>odoslaní cez aplikáciu ITMS2014+, vlastnoručne </a:t>
            </a:r>
            <a:r>
              <a:rPr lang="sk-SK" sz="2100" b="1" dirty="0"/>
              <a:t>podpísaná</a:t>
            </a:r>
            <a:r>
              <a:rPr lang="sk-SK" sz="2100" dirty="0"/>
              <a:t> </a:t>
            </a:r>
            <a:r>
              <a:rPr lang="sk-SK" sz="2100" b="1" dirty="0"/>
              <a:t>štatutárnym orgánom žiadateľa </a:t>
            </a:r>
            <a:r>
              <a:rPr lang="sk-SK" sz="2100" dirty="0"/>
              <a:t>a </a:t>
            </a:r>
            <a:r>
              <a:rPr lang="sk-SK" sz="2100" b="1" dirty="0"/>
              <a:t>doručená so všetkými prílohami </a:t>
            </a:r>
            <a:r>
              <a:rPr lang="sk-SK" sz="2100" dirty="0"/>
              <a:t>v uzavretom a neprehľadnom </a:t>
            </a:r>
            <a:r>
              <a:rPr lang="sk-SK" sz="2100" dirty="0" smtClean="0"/>
              <a:t>obale na adresu poskytovateľa</a:t>
            </a:r>
            <a:r>
              <a:rPr lang="sk-SK" sz="2100" dirty="0"/>
              <a:t>. </a:t>
            </a:r>
            <a:endParaRPr lang="sk-SK" sz="2100" dirty="0" smtClean="0"/>
          </a:p>
          <a:p>
            <a:pPr algn="just">
              <a:lnSpc>
                <a:spcPct val="90000"/>
              </a:lnSpc>
              <a:spcBef>
                <a:spcPts val="1200"/>
              </a:spcBef>
            </a:pPr>
            <a:r>
              <a:rPr lang="sk-SK" sz="2100" dirty="0" smtClean="0"/>
              <a:t>ŽoNFP </a:t>
            </a:r>
            <a:r>
              <a:rPr lang="sk-SK" sz="2100" dirty="0"/>
              <a:t>sa považuje za  predloženú </a:t>
            </a:r>
            <a:r>
              <a:rPr lang="sk-SK" sz="2100" b="1" dirty="0"/>
              <a:t>včas</a:t>
            </a:r>
            <a:r>
              <a:rPr lang="sk-SK" sz="2100" dirty="0"/>
              <a:t>, ak je doručená </a:t>
            </a:r>
            <a:r>
              <a:rPr lang="sk-SK" sz="2100" dirty="0" smtClean="0"/>
              <a:t>resp. predložená v</a:t>
            </a:r>
            <a:r>
              <a:rPr lang="sk-SK" sz="2100" dirty="0"/>
              <a:t> </a:t>
            </a:r>
            <a:r>
              <a:rPr lang="sk-SK" sz="2100" b="1" dirty="0" smtClean="0"/>
              <a:t>obidvoch formách </a:t>
            </a:r>
            <a:r>
              <a:rPr lang="sk-SK" sz="2100" dirty="0" smtClean="0"/>
              <a:t>do </a:t>
            </a:r>
            <a:r>
              <a:rPr lang="sk-SK" sz="2100" dirty="0"/>
              <a:t>termínu uzavretia jednotlivých kôl, resp. </a:t>
            </a:r>
            <a:r>
              <a:rPr lang="sk-SK" sz="2100" dirty="0" smtClean="0"/>
              <a:t>výzvy.  V praxi to však znamená, že </a:t>
            </a:r>
            <a:r>
              <a:rPr lang="sk-SK" sz="2100" b="1" dirty="0" smtClean="0"/>
              <a:t>rozhodujúcim dátumom </a:t>
            </a:r>
            <a:r>
              <a:rPr lang="sk-SK" sz="2100" dirty="0" smtClean="0"/>
              <a:t>na splnenie podmienky </a:t>
            </a:r>
            <a:r>
              <a:rPr lang="sk-SK" sz="2100" b="1" dirty="0" smtClean="0"/>
              <a:t>podania včas</a:t>
            </a:r>
            <a:r>
              <a:rPr lang="sk-SK" sz="2100" dirty="0" smtClean="0"/>
              <a:t> je dátum odovzdania písomnej verzie ŽoNFP poskytovateľovi.</a:t>
            </a:r>
          </a:p>
          <a:p>
            <a:pPr algn="just">
              <a:lnSpc>
                <a:spcPct val="90000"/>
              </a:lnSpc>
              <a:spcBef>
                <a:spcPts val="1200"/>
              </a:spcBef>
            </a:pPr>
            <a:endParaRPr lang="sk-SK" sz="21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p:txBody>
      </p:sp>
      <p:sp>
        <p:nvSpPr>
          <p:cNvPr id="3" name="Obdĺžnik 2"/>
          <p:cNvSpPr/>
          <p:nvPr/>
        </p:nvSpPr>
        <p:spPr>
          <a:xfrm>
            <a:off x="467544" y="404664"/>
            <a:ext cx="8280920" cy="815608"/>
          </a:xfrm>
          <a:prstGeom prst="rect">
            <a:avLst/>
          </a:prstGeom>
        </p:spPr>
        <p:txBody>
          <a:bodyPr wrap="square">
            <a:spAutoFit/>
          </a:bodyPr>
          <a:lstStyle/>
          <a:p>
            <a:pPr algn="ctr"/>
            <a:r>
              <a:rPr lang="sk-SK" sz="2900" b="1" dirty="0" smtClean="0">
                <a:solidFill>
                  <a:schemeClr val="accent6">
                    <a:lumMod val="75000"/>
                  </a:schemeClr>
                </a:solidFill>
              </a:rPr>
              <a:t>Vypracovanie a predkladanie ŽoNFP</a:t>
            </a:r>
            <a:endParaRPr lang="sk-SK" sz="2900" dirty="0" smtClean="0"/>
          </a:p>
          <a:p>
            <a:endParaRPr lang="sk-SK" dirty="0"/>
          </a:p>
        </p:txBody>
      </p:sp>
    </p:spTree>
    <p:extLst>
      <p:ext uri="{BB962C8B-B14F-4D97-AF65-F5344CB8AC3E}">
        <p14:creationId xmlns:p14="http://schemas.microsoft.com/office/powerpoint/2010/main" xmlns="" val="20140820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943273"/>
            <a:ext cx="8280920" cy="5222031"/>
          </a:xfrm>
        </p:spPr>
        <p:txBody>
          <a:bodyPr>
            <a:noAutofit/>
          </a:bodyPr>
          <a:lstStyle/>
          <a:p>
            <a:pPr marL="0" indent="0" algn="just">
              <a:spcBef>
                <a:spcPts val="0"/>
              </a:spcBef>
              <a:buNone/>
            </a:pPr>
            <a:endParaRPr lang="sk-SK" sz="2100" dirty="0" smtClean="0"/>
          </a:p>
          <a:p>
            <a:pPr marL="0" indent="0" algn="just">
              <a:spcBef>
                <a:spcPts val="0"/>
              </a:spcBef>
              <a:buNone/>
            </a:pPr>
            <a:r>
              <a:rPr lang="sk-SK" sz="2100" dirty="0" smtClean="0"/>
              <a:t>ŽoNFP je považovaná za predloženú </a:t>
            </a:r>
            <a:r>
              <a:rPr lang="sk-SK" sz="2100" b="1" dirty="0" smtClean="0"/>
              <a:t>vo forme</a:t>
            </a:r>
            <a:r>
              <a:rPr lang="sk-SK" sz="2100" dirty="0" smtClean="0"/>
              <a:t>,</a:t>
            </a:r>
            <a:r>
              <a:rPr lang="sk-SK" sz="2100" b="1" dirty="0" smtClean="0"/>
              <a:t> </a:t>
            </a:r>
            <a:r>
              <a:rPr lang="sk-SK" sz="2100" dirty="0" smtClean="0"/>
              <a:t>ak je súčasne doručená prostredníctvom verejnej časti ITMS2014+ a v identickej písomnej podobe.</a:t>
            </a:r>
          </a:p>
          <a:p>
            <a:pPr marL="0" indent="0" algn="just">
              <a:spcBef>
                <a:spcPts val="0"/>
              </a:spcBef>
              <a:buNone/>
            </a:pPr>
            <a:r>
              <a:rPr lang="sk-SK" sz="2100" dirty="0" smtClean="0"/>
              <a:t>V praxi to znamená, že doručená písomná verzia musí byť vytlačená a podpísaná  verzia ŽoNFP z ITMS2014+ a súčasne musí obsahovať :</a:t>
            </a:r>
          </a:p>
          <a:p>
            <a:pPr marL="539750" indent="-179388" algn="just">
              <a:lnSpc>
                <a:spcPct val="90000"/>
              </a:lnSpc>
              <a:spcBef>
                <a:spcPts val="0"/>
              </a:spcBef>
              <a:buNone/>
            </a:pPr>
            <a:r>
              <a:rPr lang="sk-SK" sz="2100" dirty="0" smtClean="0"/>
              <a:t>- 1x podpísaný originál ŽoNFP s prílohami  zviazaný v jednom celku v pevnej väzbe,</a:t>
            </a:r>
          </a:p>
          <a:p>
            <a:pPr marL="539750" indent="-179388" algn="just">
              <a:lnSpc>
                <a:spcPct val="90000"/>
              </a:lnSpc>
              <a:spcBef>
                <a:spcPts val="0"/>
              </a:spcBef>
              <a:buFontTx/>
              <a:buChar char="-"/>
            </a:pPr>
            <a:r>
              <a:rPr lang="sk-SK" sz="2100" dirty="0" smtClean="0"/>
              <a:t>1x kópia </a:t>
            </a:r>
            <a:r>
              <a:rPr lang="sk-SK" sz="2100" dirty="0"/>
              <a:t>ŽoNFP s prílohami zviazaná v jednom celku v pevnej </a:t>
            </a:r>
            <a:r>
              <a:rPr lang="sk-SK" sz="2100" dirty="0" smtClean="0"/>
              <a:t>väzbe.</a:t>
            </a:r>
            <a:endParaRPr lang="sk-SK" sz="2100" dirty="0"/>
          </a:p>
          <a:p>
            <a:pPr algn="just">
              <a:spcBef>
                <a:spcPts val="0"/>
              </a:spcBef>
              <a:buNone/>
            </a:pPr>
            <a:endParaRPr lang="sk-SK" sz="2100" dirty="0" smtClean="0"/>
          </a:p>
          <a:p>
            <a:pPr algn="just">
              <a:spcBef>
                <a:spcPts val="0"/>
              </a:spcBef>
              <a:buNone/>
            </a:pPr>
            <a:r>
              <a:rPr lang="sk-SK" sz="2100" dirty="0" smtClean="0"/>
              <a:t>Označenie </a:t>
            </a:r>
            <a:r>
              <a:rPr lang="sk-SK" sz="2100" b="1" dirty="0" smtClean="0"/>
              <a:t>obalu </a:t>
            </a:r>
            <a:r>
              <a:rPr lang="sk-SK" sz="2100" b="1" dirty="0"/>
              <a:t>žiadosti </a:t>
            </a:r>
            <a:r>
              <a:rPr lang="sk-SK" sz="2100" b="1" dirty="0" smtClean="0"/>
              <a:t>o NFP </a:t>
            </a:r>
            <a:r>
              <a:rPr lang="sk-SK" sz="2100" dirty="0" smtClean="0"/>
              <a:t>musí obsahovať:</a:t>
            </a:r>
          </a:p>
          <a:p>
            <a:pPr algn="just">
              <a:spcBef>
                <a:spcPts val="0"/>
              </a:spcBef>
              <a:buFontTx/>
              <a:buChar char="-"/>
            </a:pPr>
            <a:r>
              <a:rPr lang="sk-SK" sz="2000" b="1" dirty="0" smtClean="0"/>
              <a:t>názov </a:t>
            </a:r>
            <a:r>
              <a:rPr lang="sk-SK" sz="2000" b="1" dirty="0"/>
              <a:t>a adresa </a:t>
            </a:r>
            <a:r>
              <a:rPr lang="sk-SK" sz="2000" b="1" dirty="0" smtClean="0"/>
              <a:t>žiadateľa</a:t>
            </a:r>
            <a:r>
              <a:rPr lang="en-US" sz="2000" b="1" dirty="0" smtClean="0"/>
              <a:t>;</a:t>
            </a:r>
            <a:endParaRPr lang="sk-SK" sz="2000" b="1" dirty="0" smtClean="0"/>
          </a:p>
          <a:p>
            <a:pPr algn="just">
              <a:spcBef>
                <a:spcPts val="0"/>
              </a:spcBef>
              <a:buFontTx/>
              <a:buChar char="-"/>
            </a:pPr>
            <a:r>
              <a:rPr lang="sk-SK" sz="2000" b="1" dirty="0" smtClean="0"/>
              <a:t>názov projektu</a:t>
            </a:r>
            <a:r>
              <a:rPr lang="en-US" sz="2000" b="1" dirty="0" smtClean="0"/>
              <a:t>;</a:t>
            </a:r>
            <a:endParaRPr lang="sk-SK" sz="2000" b="1" dirty="0" smtClean="0"/>
          </a:p>
          <a:p>
            <a:pPr algn="just">
              <a:spcBef>
                <a:spcPts val="0"/>
              </a:spcBef>
              <a:buFontTx/>
              <a:buChar char="-"/>
            </a:pPr>
            <a:r>
              <a:rPr lang="sk-SK" sz="2000" dirty="0" smtClean="0"/>
              <a:t>názov </a:t>
            </a:r>
            <a:r>
              <a:rPr lang="sk-SK" sz="2000" dirty="0"/>
              <a:t>a </a:t>
            </a:r>
            <a:r>
              <a:rPr lang="sk-SK" sz="2000" dirty="0" smtClean="0"/>
              <a:t>adresa poskytovateľa: </a:t>
            </a:r>
            <a:r>
              <a:rPr lang="sk-SK" sz="2000" b="1" dirty="0" smtClean="0"/>
              <a:t>Implementačná </a:t>
            </a:r>
            <a:r>
              <a:rPr lang="sk-SK" sz="2000" b="1" dirty="0"/>
              <a:t>agentúra </a:t>
            </a:r>
            <a:r>
              <a:rPr lang="sk-SK" sz="2000" b="1" dirty="0" smtClean="0"/>
              <a:t>MPSVR SR, </a:t>
            </a:r>
            <a:r>
              <a:rPr lang="sk-SK" sz="2000" b="1" dirty="0"/>
              <a:t>Špitálska 6, </a:t>
            </a:r>
            <a:r>
              <a:rPr lang="sk-SK" sz="2000" b="1" dirty="0" smtClean="0"/>
              <a:t>814 </a:t>
            </a:r>
            <a:r>
              <a:rPr lang="sk-SK" sz="2000" b="1" dirty="0"/>
              <a:t>55 </a:t>
            </a:r>
            <a:r>
              <a:rPr lang="sk-SK" sz="2000" b="1" dirty="0" smtClean="0"/>
              <a:t>BA </a:t>
            </a:r>
          </a:p>
          <a:p>
            <a:pPr algn="just">
              <a:spcBef>
                <a:spcPts val="0"/>
              </a:spcBef>
              <a:buFontTx/>
              <a:buChar char="-"/>
            </a:pPr>
            <a:r>
              <a:rPr lang="sk-SK" sz="2000" dirty="0" smtClean="0"/>
              <a:t>názov </a:t>
            </a:r>
            <a:r>
              <a:rPr lang="sk-SK" sz="2000" dirty="0"/>
              <a:t>operačného programu: </a:t>
            </a:r>
            <a:r>
              <a:rPr lang="sk-SK" sz="2000" b="1" dirty="0"/>
              <a:t>Operačný program Ľudské </a:t>
            </a:r>
            <a:r>
              <a:rPr lang="sk-SK" sz="2000" b="1" dirty="0" smtClean="0"/>
              <a:t>zdroje</a:t>
            </a:r>
          </a:p>
          <a:p>
            <a:pPr algn="just">
              <a:spcBef>
                <a:spcPts val="0"/>
              </a:spcBef>
              <a:buFontTx/>
              <a:buChar char="-"/>
            </a:pPr>
            <a:r>
              <a:rPr lang="sk-SK" sz="2000" dirty="0" smtClean="0"/>
              <a:t>kód výzvy: </a:t>
            </a:r>
            <a:r>
              <a:rPr lang="sk-SK" sz="2000" b="1" dirty="0" smtClean="0"/>
              <a:t>OP ĽZ DOP </a:t>
            </a:r>
            <a:r>
              <a:rPr lang="sk-SK" sz="2000" b="1" dirty="0" smtClean="0">
                <a:solidFill>
                  <a:srgbClr val="FF0000"/>
                </a:solidFill>
              </a:rPr>
              <a:t>20XX/X.X.X/XX</a:t>
            </a:r>
          </a:p>
          <a:p>
            <a:pPr algn="just">
              <a:spcBef>
                <a:spcPts val="0"/>
              </a:spcBef>
              <a:buFontTx/>
              <a:buChar char="-"/>
            </a:pPr>
            <a:r>
              <a:rPr lang="sk-SK" sz="2000" dirty="0" smtClean="0"/>
              <a:t>nápis</a:t>
            </a:r>
            <a:r>
              <a:rPr lang="sk-SK" sz="2000" dirty="0"/>
              <a:t>: </a:t>
            </a:r>
            <a:r>
              <a:rPr lang="sk-SK" sz="2000" b="1" dirty="0"/>
              <a:t>„Žiadosť o NFP“ </a:t>
            </a:r>
            <a:r>
              <a:rPr lang="sk-SK" sz="2000" dirty="0"/>
              <a:t>a </a:t>
            </a:r>
            <a:r>
              <a:rPr lang="sk-SK" sz="2000" b="1" dirty="0"/>
              <a:t>„</a:t>
            </a:r>
            <a:r>
              <a:rPr lang="sk-SK" sz="2000" b="1" dirty="0" smtClean="0"/>
              <a:t>NEOTVÁRAŤ“</a:t>
            </a:r>
            <a:endParaRPr lang="sk-SK" sz="2000" b="1" dirty="0"/>
          </a:p>
        </p:txBody>
      </p:sp>
      <p:sp>
        <p:nvSpPr>
          <p:cNvPr id="3" name="Obdĺžnik 2"/>
          <p:cNvSpPr/>
          <p:nvPr/>
        </p:nvSpPr>
        <p:spPr>
          <a:xfrm>
            <a:off x="467544" y="404664"/>
            <a:ext cx="8280920" cy="538609"/>
          </a:xfrm>
          <a:prstGeom prst="rect">
            <a:avLst/>
          </a:prstGeom>
        </p:spPr>
        <p:txBody>
          <a:bodyPr wrap="square">
            <a:spAutoFit/>
          </a:bodyPr>
          <a:lstStyle/>
          <a:p>
            <a:pPr algn="ctr"/>
            <a:r>
              <a:rPr lang="sk-SK" sz="2900" b="1" dirty="0" smtClean="0">
                <a:solidFill>
                  <a:schemeClr val="accent6">
                    <a:lumMod val="75000"/>
                  </a:schemeClr>
                </a:solidFill>
              </a:rPr>
              <a:t>Vypracovanie a predkladanie ŽoNFP</a:t>
            </a:r>
            <a:endParaRPr lang="sk-SK" sz="2900" dirty="0" smtClean="0"/>
          </a:p>
        </p:txBody>
      </p:sp>
    </p:spTree>
    <p:extLst>
      <p:ext uri="{BB962C8B-B14F-4D97-AF65-F5344CB8AC3E}">
        <p14:creationId xmlns:p14="http://schemas.microsoft.com/office/powerpoint/2010/main" xmlns="" val="10358770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268760"/>
            <a:ext cx="8186766" cy="4608512"/>
          </a:xfrm>
        </p:spPr>
        <p:txBody>
          <a:bodyPr>
            <a:normAutofit fontScale="85000" lnSpcReduction="20000"/>
          </a:bodyPr>
          <a:lstStyle/>
          <a:p>
            <a:pPr marL="0" indent="0" algn="just">
              <a:spcBef>
                <a:spcPts val="0"/>
              </a:spcBef>
              <a:buNone/>
            </a:pPr>
            <a:endParaRPr lang="sk-SK" sz="2400" dirty="0" smtClean="0"/>
          </a:p>
          <a:p>
            <a:pPr marL="0" indent="0" algn="just">
              <a:spcBef>
                <a:spcPts val="0"/>
              </a:spcBef>
              <a:buNone/>
            </a:pPr>
            <a:r>
              <a:rPr lang="sk-SK" sz="2600" dirty="0" smtClean="0"/>
              <a:t>Žiadateľ </a:t>
            </a:r>
            <a:r>
              <a:rPr lang="sk-SK" sz="2600" dirty="0"/>
              <a:t>je povinný </a:t>
            </a:r>
            <a:r>
              <a:rPr lang="sk-SK" sz="2600" dirty="0" smtClean="0"/>
              <a:t>predložiť  </a:t>
            </a:r>
            <a:r>
              <a:rPr lang="sk-SK" sz="2600" dirty="0"/>
              <a:t>ŽoNFP </a:t>
            </a:r>
            <a:r>
              <a:rPr lang="sk-SK" sz="2600" dirty="0" smtClean="0"/>
              <a:t> s prílohami jedným </a:t>
            </a:r>
            <a:r>
              <a:rPr lang="sk-SK" sz="2600" dirty="0"/>
              <a:t>z uvedených spôsobov</a:t>
            </a:r>
            <a:r>
              <a:rPr lang="sk-SK" sz="2600" dirty="0" smtClean="0"/>
              <a:t>:</a:t>
            </a:r>
          </a:p>
          <a:p>
            <a:pPr marL="727075" indent="-457200">
              <a:spcBef>
                <a:spcPts val="0"/>
              </a:spcBef>
              <a:buFont typeface="+mj-lt"/>
              <a:buAutoNum type="alphaLcParenR"/>
            </a:pPr>
            <a:r>
              <a:rPr lang="sk-SK" sz="2600" dirty="0" smtClean="0"/>
              <a:t>v listinnej (písomnej) forme </a:t>
            </a:r>
            <a:r>
              <a:rPr lang="sk-SK" sz="2600" b="1" u="sng" dirty="0" smtClean="0"/>
              <a:t>doporučenou  poštou</a:t>
            </a:r>
          </a:p>
          <a:p>
            <a:pPr marL="727075" indent="-457200">
              <a:spcBef>
                <a:spcPts val="0"/>
              </a:spcBef>
              <a:buFont typeface="+mj-lt"/>
              <a:buAutoNum type="alphaLcParenR"/>
            </a:pPr>
            <a:endParaRPr lang="sk-SK" sz="2600" b="1" u="sng" dirty="0" smtClean="0"/>
          </a:p>
          <a:p>
            <a:pPr marL="727075" indent="-457200">
              <a:spcBef>
                <a:spcPts val="0"/>
              </a:spcBef>
              <a:buFont typeface="+mj-lt"/>
              <a:buAutoNum type="alphaLcParenR"/>
            </a:pPr>
            <a:r>
              <a:rPr lang="sk-SK" sz="2600" dirty="0" smtClean="0"/>
              <a:t>v</a:t>
            </a:r>
            <a:r>
              <a:rPr lang="sk-SK" sz="2600" dirty="0"/>
              <a:t> listinnej (písomnej) forme </a:t>
            </a:r>
            <a:r>
              <a:rPr lang="sk-SK" sz="2600" b="1" u="sng" dirty="0"/>
              <a:t>osobne do podateľne </a:t>
            </a:r>
            <a:r>
              <a:rPr lang="sk-SK" sz="2600" b="1" u="sng" dirty="0" smtClean="0"/>
              <a:t>poskytovateľa </a:t>
            </a:r>
            <a:r>
              <a:rPr lang="sk-SK" sz="2600" b="1" u="sng" dirty="0"/>
              <a:t>alebo kuriérskou službou</a:t>
            </a:r>
            <a:r>
              <a:rPr lang="sk-SK" sz="2600" b="1" dirty="0"/>
              <a:t> </a:t>
            </a:r>
            <a:r>
              <a:rPr lang="sk-SK" sz="2600" dirty="0"/>
              <a:t>v pracovné dni v časoch zverejnených na webovom sídle </a:t>
            </a:r>
            <a:r>
              <a:rPr lang="sk-SK" sz="2600" dirty="0" smtClean="0"/>
              <a:t>poskytovateľa </a:t>
            </a:r>
            <a:r>
              <a:rPr lang="sk-SK" sz="2600" u="sng" dirty="0">
                <a:hlinkClick r:id="rId3"/>
              </a:rPr>
              <a:t>www.ia.gov.sk</a:t>
            </a:r>
            <a:r>
              <a:rPr lang="sk-SK" sz="2600" b="1" dirty="0"/>
              <a:t> </a:t>
            </a:r>
            <a:r>
              <a:rPr lang="sk-SK" sz="2600" b="1" dirty="0" smtClean="0"/>
              <a:t> </a:t>
            </a:r>
          </a:p>
          <a:p>
            <a:pPr marL="449263" indent="-179388">
              <a:spcBef>
                <a:spcPts val="0"/>
              </a:spcBef>
              <a:buNone/>
            </a:pPr>
            <a:endParaRPr lang="sk-SK" sz="2600" b="1" dirty="0" smtClean="0"/>
          </a:p>
          <a:p>
            <a:pPr marL="449263" indent="-449263">
              <a:spcBef>
                <a:spcPts val="0"/>
              </a:spcBef>
              <a:buNone/>
            </a:pPr>
            <a:r>
              <a:rPr lang="sk-SK" sz="2600" dirty="0" smtClean="0"/>
              <a:t>a to v obidvoch prípadoch  na adresu:</a:t>
            </a:r>
          </a:p>
          <a:p>
            <a:pPr marL="449263" indent="-449263">
              <a:spcBef>
                <a:spcPts val="0"/>
              </a:spcBef>
              <a:buNone/>
            </a:pPr>
            <a:endParaRPr lang="sk-SK" sz="2600" dirty="0" smtClean="0"/>
          </a:p>
          <a:p>
            <a:pPr marL="809625" indent="0">
              <a:spcBef>
                <a:spcPts val="0"/>
              </a:spcBef>
              <a:buNone/>
            </a:pPr>
            <a:r>
              <a:rPr lang="sk-SK" sz="2600" dirty="0"/>
              <a:t>Implementačná agentúra Ministerstva práce, sociálnych vecí a rodiny Slovenskej republiky </a:t>
            </a:r>
            <a:br>
              <a:rPr lang="sk-SK" sz="2600" dirty="0"/>
            </a:br>
            <a:r>
              <a:rPr lang="sk-SK" sz="2600" dirty="0" smtClean="0"/>
              <a:t>a) </a:t>
            </a:r>
            <a:r>
              <a:rPr lang="sk-SK" sz="2600" dirty="0" err="1" smtClean="0"/>
              <a:t>Špitálska</a:t>
            </a:r>
            <a:r>
              <a:rPr lang="sk-SK" sz="2600" dirty="0" smtClean="0"/>
              <a:t> 6, 814 55 Bratislava</a:t>
            </a:r>
            <a:endParaRPr lang="sk-SK" sz="2600" dirty="0" smtClean="0"/>
          </a:p>
          <a:p>
            <a:pPr marL="809625" indent="0">
              <a:spcBef>
                <a:spcPts val="0"/>
              </a:spcBef>
              <a:buNone/>
            </a:pPr>
            <a:r>
              <a:rPr lang="sk-SK" sz="2600" dirty="0" smtClean="0"/>
              <a:t>b) </a:t>
            </a:r>
            <a:r>
              <a:rPr lang="sk-SK" sz="2600" dirty="0" err="1" smtClean="0"/>
              <a:t>Špitálska</a:t>
            </a:r>
            <a:r>
              <a:rPr lang="sk-SK" sz="2600" dirty="0" smtClean="0"/>
              <a:t> 27, 814 55 Bratislava </a:t>
            </a:r>
            <a:r>
              <a:rPr lang="sk-SK" sz="2600" dirty="0"/>
              <a:t> </a:t>
            </a:r>
            <a:r>
              <a:rPr lang="sk-SK" sz="2400" dirty="0"/>
              <a:t/>
            </a:r>
            <a:br>
              <a:rPr lang="sk-SK" sz="2400" dirty="0"/>
            </a:br>
            <a:endParaRPr lang="sk-SK" sz="2400" dirty="0" smtClean="0"/>
          </a:p>
        </p:txBody>
      </p:sp>
      <p:sp>
        <p:nvSpPr>
          <p:cNvPr id="3" name="Obdĺžnik 2"/>
          <p:cNvSpPr/>
          <p:nvPr/>
        </p:nvSpPr>
        <p:spPr>
          <a:xfrm>
            <a:off x="467544" y="404664"/>
            <a:ext cx="8280920" cy="538609"/>
          </a:xfrm>
          <a:prstGeom prst="rect">
            <a:avLst/>
          </a:prstGeom>
        </p:spPr>
        <p:txBody>
          <a:bodyPr wrap="square">
            <a:spAutoFit/>
          </a:bodyPr>
          <a:lstStyle/>
          <a:p>
            <a:pPr algn="ctr"/>
            <a:r>
              <a:rPr lang="sk-SK" sz="2900" b="1" dirty="0" smtClean="0">
                <a:solidFill>
                  <a:schemeClr val="accent6">
                    <a:lumMod val="75000"/>
                  </a:schemeClr>
                </a:solidFill>
              </a:rPr>
              <a:t>Vypracovanie a predkladanie ŽoNFP</a:t>
            </a:r>
            <a:endParaRPr lang="sk-SK" sz="2900" dirty="0" smtClean="0"/>
          </a:p>
        </p:txBody>
      </p:sp>
    </p:spTree>
    <p:extLst>
      <p:ext uri="{BB962C8B-B14F-4D97-AF65-F5344CB8AC3E}">
        <p14:creationId xmlns:p14="http://schemas.microsoft.com/office/powerpoint/2010/main" xmlns="" val="1628507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9648</TotalTime>
  <Words>1185</Words>
  <Application>Microsoft Office PowerPoint</Application>
  <PresentationFormat>Prezentácia na obrazovke (4:3)</PresentationFormat>
  <Paragraphs>196</Paragraphs>
  <Slides>20</Slides>
  <Notes>20</Notes>
  <HiddenSlides>0</HiddenSlides>
  <MMClips>0</MMClips>
  <ScaleCrop>false</ScaleCrop>
  <HeadingPairs>
    <vt:vector size="4" baseType="variant">
      <vt:variant>
        <vt:lpstr>Motív</vt:lpstr>
      </vt:variant>
      <vt:variant>
        <vt:i4>1</vt:i4>
      </vt:variant>
      <vt:variant>
        <vt:lpstr>Nadpisy snímok</vt:lpstr>
      </vt:variant>
      <vt:variant>
        <vt:i4>20</vt:i4>
      </vt:variant>
    </vt:vector>
  </HeadingPairs>
  <TitlesOfParts>
    <vt:vector size="21" baseType="lpstr">
      <vt:lpstr>Motív Office</vt:lpstr>
      <vt:lpstr>Príručka pre žiadateľa o NFP               (pre prioritné osi 2, 3 a 4)</vt:lpstr>
      <vt:lpstr>Snímka 2</vt:lpstr>
      <vt:lpstr>Snímka 3</vt:lpstr>
      <vt:lpstr>Snímka 4</vt:lpstr>
      <vt:lpstr>Snímka 5</vt:lpstr>
      <vt:lpstr>Snímka 6</vt:lpstr>
      <vt:lpstr>Snímka 7</vt:lpstr>
      <vt:lpstr>Snímka 8</vt:lpstr>
      <vt:lpstr>Snímka 9</vt:lpstr>
      <vt:lpstr>Snímka 10</vt:lpstr>
      <vt:lpstr>Snímka 11</vt:lpstr>
      <vt:lpstr>Snímka 12</vt:lpstr>
      <vt:lpstr>Snímka 13</vt:lpstr>
      <vt:lpstr>Snímka 14</vt:lpstr>
      <vt:lpstr>Snímka 15</vt:lpstr>
      <vt:lpstr>Snímka 16</vt:lpstr>
      <vt:lpstr>Snímka 17</vt:lpstr>
      <vt:lpstr>Snímka 18</vt:lpstr>
      <vt:lpstr>Snímka 19</vt:lpstr>
      <vt:lpstr>Snímka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Sedálová Barbora</dc:creator>
  <cp:lastModifiedBy>Lenovo</cp:lastModifiedBy>
  <cp:revision>436</cp:revision>
  <cp:lastPrinted>2017-02-09T15:27:51Z</cp:lastPrinted>
  <dcterms:created xsi:type="dcterms:W3CDTF">2016-05-18T06:39:42Z</dcterms:created>
  <dcterms:modified xsi:type="dcterms:W3CDTF">2017-02-12T07:46:08Z</dcterms:modified>
</cp:coreProperties>
</file>