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74" r:id="rId1"/>
  </p:sldMasterIdLst>
  <p:notesMasterIdLst>
    <p:notesMasterId r:id="rId42"/>
  </p:notesMasterIdLst>
  <p:handoutMasterIdLst>
    <p:handoutMasterId r:id="rId43"/>
  </p:handoutMasterIdLst>
  <p:sldIdLst>
    <p:sldId id="256" r:id="rId2"/>
    <p:sldId id="301" r:id="rId3"/>
    <p:sldId id="299" r:id="rId4"/>
    <p:sldId id="298" r:id="rId5"/>
    <p:sldId id="339" r:id="rId6"/>
    <p:sldId id="296" r:id="rId7"/>
    <p:sldId id="300" r:id="rId8"/>
    <p:sldId id="302" r:id="rId9"/>
    <p:sldId id="311" r:id="rId10"/>
    <p:sldId id="337" r:id="rId11"/>
    <p:sldId id="338" r:id="rId12"/>
    <p:sldId id="312" r:id="rId13"/>
    <p:sldId id="293" r:id="rId14"/>
    <p:sldId id="292" r:id="rId15"/>
    <p:sldId id="294" r:id="rId16"/>
    <p:sldId id="288" r:id="rId17"/>
    <p:sldId id="285" r:id="rId18"/>
    <p:sldId id="335" r:id="rId19"/>
    <p:sldId id="334" r:id="rId20"/>
    <p:sldId id="314" r:id="rId21"/>
    <p:sldId id="315" r:id="rId22"/>
    <p:sldId id="316" r:id="rId23"/>
    <p:sldId id="303" r:id="rId24"/>
    <p:sldId id="308" r:id="rId25"/>
    <p:sldId id="309" r:id="rId26"/>
    <p:sldId id="305" r:id="rId27"/>
    <p:sldId id="310" r:id="rId28"/>
    <p:sldId id="307" r:id="rId29"/>
    <p:sldId id="340" r:id="rId30"/>
    <p:sldId id="325" r:id="rId31"/>
    <p:sldId id="323" r:id="rId32"/>
    <p:sldId id="324" r:id="rId33"/>
    <p:sldId id="304" r:id="rId34"/>
    <p:sldId id="313" r:id="rId35"/>
    <p:sldId id="330" r:id="rId36"/>
    <p:sldId id="291" r:id="rId37"/>
    <p:sldId id="317" r:id="rId38"/>
    <p:sldId id="318" r:id="rId39"/>
    <p:sldId id="336" r:id="rId40"/>
    <p:sldId id="268" r:id="rId41"/>
  </p:sldIdLst>
  <p:sldSz cx="9144000" cy="6858000" type="screen4x3"/>
  <p:notesSz cx="6797675" cy="9926638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edálová Barbora" initials="S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70" autoAdjust="0"/>
    <p:restoredTop sz="79740" autoAdjust="0"/>
  </p:normalViewPr>
  <p:slideViewPr>
    <p:cSldViewPr>
      <p:cViewPr varScale="1">
        <p:scale>
          <a:sx n="62" d="100"/>
          <a:sy n="62" d="100"/>
        </p:scale>
        <p:origin x="-27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CBCC6C-431E-480C-9247-81102C513B5F}" type="datetimeFigureOut">
              <a:rPr lang="sk-SK" smtClean="0"/>
              <a:t>30. 1. 2017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428242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49688" y="9428242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CE62E0-E1A7-4C93-A69B-31B9CE1E2E9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883495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BD2153-9290-4BCF-A455-CB2030BED3CB}" type="datetimeFigureOut">
              <a:rPr lang="sk-SK" smtClean="0"/>
              <a:t>30. 1. 2017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3645B5-58F2-4722-8FF0-01DC7A1E50F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25121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993240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025349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13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338644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14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839196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15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272460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16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058916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17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436342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18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436342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19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436342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20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2471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21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95542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k-SK" sz="1000" b="0" i="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135208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22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955423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23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195744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k-SK" b="0" i="0" baseline="0" dirty="0">
              <a:latin typeface="Arial" pitchFamily="34" charset="0"/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24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2471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25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7753965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26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1481035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27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658023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28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2528728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29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3393914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30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236515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31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23651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1935053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32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236515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33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236515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34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8625445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35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9484316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36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0919656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37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0574365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38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0847274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39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0847274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40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47789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518232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585289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305599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025349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k-SK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025349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645B5-58F2-4722-8FF0-01DC7A1E50FD}" type="slidenum">
              <a:rPr lang="sk-SK" smtClean="0"/>
              <a:t>11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02534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30. 1. 2017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33690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30. 1. 2017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1360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30. 1. 2017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13455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Úvodná sním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76064" y="4149080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998240" y="6165304"/>
            <a:ext cx="2133600" cy="365125"/>
          </a:xfrm>
        </p:spPr>
        <p:txBody>
          <a:bodyPr/>
          <a:lstStyle/>
          <a:p>
            <a:fld id="{BF92E2F3-A957-4897-AE39-228CC061DCDB}" type="datetimeFigureOut">
              <a:rPr lang="sk-SK" smtClean="0"/>
              <a:t>30. 1. 2017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19657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Úvodná sním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27584" y="4581128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854224" y="6309320"/>
            <a:ext cx="2133600" cy="365125"/>
          </a:xfrm>
        </p:spPr>
        <p:txBody>
          <a:bodyPr/>
          <a:lstStyle/>
          <a:p>
            <a:fld id="{BF92E2F3-A957-4897-AE39-228CC061DCDB}" type="datetimeFigureOut">
              <a:rPr lang="sk-SK" smtClean="0"/>
              <a:t>30. 1. 2017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133267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Úvodná sním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76064" y="4623271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971600" y="6309320"/>
            <a:ext cx="2133600" cy="365125"/>
          </a:xfrm>
        </p:spPr>
        <p:txBody>
          <a:bodyPr/>
          <a:lstStyle/>
          <a:p>
            <a:fld id="{BF92E2F3-A957-4897-AE39-228CC061DCDB}" type="datetimeFigureOut">
              <a:rPr lang="sk-SK" smtClean="0"/>
              <a:t>30. 1. 2017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133267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n nadpi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 dirty="0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30. 1. 2017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  <p:sp>
        <p:nvSpPr>
          <p:cNvPr id="6" name="Zástupný symbol obsahu 2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4525963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588826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ázdn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obsahu 5" descr="IA.bmp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 bwMode="auto">
          <a:xfrm>
            <a:off x="2411760" y="6189954"/>
            <a:ext cx="1224136" cy="396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Zástupný symbol obsahu 2"/>
          <p:cNvSpPr>
            <a:spLocks noGrp="1"/>
          </p:cNvSpPr>
          <p:nvPr>
            <p:ph idx="1"/>
          </p:nvPr>
        </p:nvSpPr>
        <p:spPr>
          <a:xfrm>
            <a:off x="467544" y="424631"/>
            <a:ext cx="8186766" cy="4876577"/>
          </a:xfrm>
        </p:spPr>
        <p:txBody>
          <a:bodyPr/>
          <a:lstStyle>
            <a:lvl1pPr>
              <a:defRPr sz="4000"/>
            </a:lvl1pPr>
          </a:lstStyle>
          <a:p>
            <a:pPr lvl="0" algn="ctr">
              <a:buFont typeface="Arial" charset="0"/>
              <a:buNone/>
            </a:pPr>
            <a:r>
              <a:rPr lang="sk-SK" b="1" smtClean="0">
                <a:solidFill>
                  <a:schemeClr val="accent6">
                    <a:lumMod val="75000"/>
                  </a:schemeClr>
                </a:solidFill>
              </a:rPr>
              <a:t>Upravte štýl predlohy textu.</a:t>
            </a:r>
          </a:p>
          <a:p>
            <a:pPr lvl="1" algn="ctr">
              <a:buFont typeface="Arial" charset="0"/>
              <a:buNone/>
            </a:pPr>
            <a:r>
              <a:rPr lang="sk-SK" b="1" smtClean="0">
                <a:solidFill>
                  <a:schemeClr val="accent6">
                    <a:lumMod val="75000"/>
                  </a:schemeClr>
                </a:solidFill>
              </a:rPr>
              <a:t>Druhá úroveň</a:t>
            </a:r>
          </a:p>
          <a:p>
            <a:pPr lvl="2" algn="ctr">
              <a:buFont typeface="Arial" charset="0"/>
              <a:buNone/>
            </a:pPr>
            <a:r>
              <a:rPr lang="sk-SK" b="1" smtClean="0">
                <a:solidFill>
                  <a:schemeClr val="accent6">
                    <a:lumMod val="75000"/>
                  </a:schemeClr>
                </a:solidFill>
              </a:rPr>
              <a:t>Tretia úroveň</a:t>
            </a:r>
          </a:p>
          <a:p>
            <a:pPr lvl="3" algn="ctr">
              <a:buFont typeface="Arial" charset="0"/>
              <a:buNone/>
            </a:pPr>
            <a:r>
              <a:rPr lang="sk-SK" b="1" smtClean="0">
                <a:solidFill>
                  <a:schemeClr val="accent6">
                    <a:lumMod val="75000"/>
                  </a:schemeClr>
                </a:solidFill>
              </a:rPr>
              <a:t>Štvrtá úroveň</a:t>
            </a:r>
          </a:p>
          <a:p>
            <a:pPr lvl="4" algn="ctr">
              <a:buFont typeface="Arial" charset="0"/>
              <a:buNone/>
            </a:pPr>
            <a:r>
              <a:rPr lang="sk-SK" b="1" smtClean="0">
                <a:solidFill>
                  <a:schemeClr val="accent6">
                    <a:lumMod val="75000"/>
                  </a:schemeClr>
                </a:solidFill>
              </a:rPr>
              <a:t>Piata úroveň</a:t>
            </a:r>
            <a:endParaRPr lang="sk-SK" b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73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30. 1. 2017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64132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30. 1. 2017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D8DC6-2DB1-4270-A76B-ADCE5B9B30E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6076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30. 1. 2017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99864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30. 1. 2017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36676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30. 1. 2017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92195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30. 1. 2017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95795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30. 1. 2017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D8DC6-2DB1-4270-A76B-ADCE5B9B30E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77264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30. 1. 2017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51903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2E2F3-A957-4897-AE39-228CC061DCDB}" type="datetimeFigureOut">
              <a:rPr lang="sk-SK" smtClean="0"/>
              <a:t>30. 1. 2017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9015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72" r:id="rId13"/>
    <p:sldLayoutId id="2147483673" r:id="rId14"/>
    <p:sldLayoutId id="2147483666" r:id="rId15"/>
    <p:sldLayoutId id="2147483667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tms2014.sk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Relationship Id="rId4" Type="http://schemas.openxmlformats.org/officeDocument/2006/relationships/hyperlink" Target="https://www.itms2014.sk/zoak?0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a.gov.sk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rtnerskadohoda.gov.sk/zakladne-dokumenty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6.xml"/><Relationship Id="rId4" Type="http://schemas.openxmlformats.org/officeDocument/2006/relationships/hyperlink" Target="http://www.partnerskadohoda.gov.sk/metodicke-pokyny-cko/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rtnerskadohoda.gov.sk/zakladne-dokumenty/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a.gov.sk/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mailto:vyzvy@ia.gov.sk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6.xml"/><Relationship Id="rId4" Type="http://schemas.openxmlformats.org/officeDocument/2006/relationships/hyperlink" Target="http://www.ia.gov.sk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rtnerskadohoda.gov.sk/zakladne-dokumenty/" TargetMode="External"/><Relationship Id="rId2" Type="http://schemas.openxmlformats.org/officeDocument/2006/relationships/hyperlink" Target="http://www.employment.gov.sk/sk/esf/programove-obdobie-2014-2020/operacny-program-ludske-zdroje/" TargetMode="External"/><Relationship Id="rId1" Type="http://schemas.openxmlformats.org/officeDocument/2006/relationships/slideLayout" Target="../slideLayouts/slideLayout16.xml"/><Relationship Id="rId4" Type="http://schemas.openxmlformats.org/officeDocument/2006/relationships/hyperlink" Target="http://www.employment.gov.sk/sk/esf/programove-obdobie-2014-2020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a.gov.sk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4149080"/>
            <a:ext cx="7772400" cy="1470025"/>
          </a:xfrm>
        </p:spPr>
        <p:txBody>
          <a:bodyPr>
            <a:normAutofit/>
          </a:bodyPr>
          <a:lstStyle/>
          <a:p>
            <a:pPr algn="r"/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Príručka pre žiadateľa o NFP               </a:t>
            </a:r>
            <a:r>
              <a:rPr lang="sk-SK" sz="2000" b="1" dirty="0" smtClean="0">
                <a:solidFill>
                  <a:schemeClr val="accent6">
                    <a:lumMod val="75000"/>
                  </a:schemeClr>
                </a:solidFill>
              </a:rPr>
              <a:t>(pre prioritné osi 2, 3 a 4)</a:t>
            </a:r>
            <a:endParaRPr lang="sk-SK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59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263501"/>
            <a:ext cx="8186766" cy="45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 dirty="0" smtClean="0"/>
              <a:t>Príloha </a:t>
            </a:r>
            <a:r>
              <a:rPr lang="pl-PL" sz="2400" b="1" dirty="0"/>
              <a:t>č. 1a - Rozpočet projektu s podrobným komentárom </a:t>
            </a:r>
            <a:endParaRPr lang="pl-PL" sz="2400" b="1" dirty="0" smtClean="0"/>
          </a:p>
          <a:p>
            <a:pPr marL="0" indent="0">
              <a:buNone/>
            </a:pPr>
            <a:endParaRPr lang="pl-PL" sz="2400" b="1" dirty="0"/>
          </a:p>
          <a:p>
            <a:pPr algn="just">
              <a:spcBef>
                <a:spcPts val="600"/>
              </a:spcBef>
            </a:pPr>
            <a:r>
              <a:rPr lang="sk-SK" sz="2400" dirty="0"/>
              <a:t>v</a:t>
            </a:r>
            <a:r>
              <a:rPr lang="sk-SK" sz="2400" dirty="0" smtClean="0"/>
              <a:t>o formáte </a:t>
            </a:r>
            <a:r>
              <a:rPr lang="sk-SK" sz="2400" dirty="0"/>
              <a:t>M</a:t>
            </a:r>
            <a:r>
              <a:rPr lang="sk-SK" sz="2400" dirty="0" smtClean="0"/>
              <a:t>icrosoft Excel </a:t>
            </a:r>
          </a:p>
          <a:p>
            <a:pPr algn="just">
              <a:spcBef>
                <a:spcPts val="600"/>
              </a:spcBef>
            </a:pPr>
            <a:r>
              <a:rPr lang="sk-SK" sz="2400" dirty="0" smtClean="0"/>
              <a:t>súbor pozostáva z troch hárkov (podľa typu financovania), ktoré slúžia na vyplnenie</a:t>
            </a:r>
          </a:p>
          <a:p>
            <a:pPr algn="just">
              <a:spcBef>
                <a:spcPts val="600"/>
              </a:spcBef>
            </a:pPr>
            <a:r>
              <a:rPr lang="sk-SK" sz="2400" dirty="0"/>
              <a:t>z</a:t>
            </a:r>
            <a:r>
              <a:rPr lang="sk-SK" sz="2400" dirty="0" smtClean="0"/>
              <a:t>ákladné pokyny </a:t>
            </a:r>
            <a:r>
              <a:rPr lang="sk-SK" sz="2400" dirty="0"/>
              <a:t>na </a:t>
            </a:r>
            <a:r>
              <a:rPr lang="sk-SK" sz="2400" dirty="0" smtClean="0"/>
              <a:t>vyplnenie rozpočtu sú v </a:t>
            </a:r>
            <a:r>
              <a:rPr lang="sk-SK" sz="2400" dirty="0"/>
              <a:t>štvrtom </a:t>
            </a:r>
            <a:r>
              <a:rPr lang="sk-SK" sz="2400" dirty="0" smtClean="0"/>
              <a:t>hárku</a:t>
            </a:r>
          </a:p>
          <a:p>
            <a:pPr algn="just">
              <a:spcBef>
                <a:spcPts val="600"/>
              </a:spcBef>
            </a:pPr>
            <a:endParaRPr lang="sk-SK" sz="2400" dirty="0" smtClean="0"/>
          </a:p>
          <a:p>
            <a:pPr lvl="1" algn="just">
              <a:spcBef>
                <a:spcPts val="600"/>
              </a:spcBef>
              <a:buFontTx/>
              <a:buChar char="-"/>
            </a:pPr>
            <a:r>
              <a:rPr lang="sk-SK" sz="2400" dirty="0" smtClean="0"/>
              <a:t>žiadateľ </a:t>
            </a:r>
            <a:r>
              <a:rPr lang="sk-SK" sz="2400" dirty="0"/>
              <a:t>vypĺňa len bunky bez podfarbenia (biele</a:t>
            </a:r>
            <a:r>
              <a:rPr lang="sk-SK" sz="2400" dirty="0" smtClean="0"/>
              <a:t>)</a:t>
            </a:r>
          </a:p>
          <a:p>
            <a:pPr lvl="1" algn="just">
              <a:spcBef>
                <a:spcPts val="600"/>
              </a:spcBef>
              <a:buFontTx/>
              <a:buChar char="-"/>
            </a:pPr>
            <a:r>
              <a:rPr lang="sk-SK" sz="2400" dirty="0"/>
              <a:t>b</a:t>
            </a:r>
            <a:r>
              <a:rPr lang="fr-FR" sz="2400" dirty="0" smtClean="0"/>
              <a:t>unky </a:t>
            </a:r>
            <a:r>
              <a:rPr lang="fr-FR" sz="2400" dirty="0"/>
              <a:t>vyplnené šedou sa doplnia automaticky</a:t>
            </a:r>
            <a:endParaRPr lang="sk-SK" sz="2400" dirty="0"/>
          </a:p>
        </p:txBody>
      </p:sp>
      <p:sp>
        <p:nvSpPr>
          <p:cNvPr id="4" name="Obdĺžnik 3"/>
          <p:cNvSpPr/>
          <p:nvPr/>
        </p:nvSpPr>
        <p:spPr>
          <a:xfrm>
            <a:off x="467544" y="404664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3200" b="1" dirty="0">
                <a:solidFill>
                  <a:schemeClr val="accent6">
                    <a:lumMod val="75000"/>
                  </a:schemeClr>
                </a:solidFill>
              </a:rPr>
              <a:t>4</a:t>
            </a:r>
            <a:r>
              <a:rPr lang="sk-SK" sz="3200" b="1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sk-SK" sz="3200" b="1" dirty="0">
                <a:solidFill>
                  <a:schemeClr val="accent6">
                    <a:lumMod val="75000"/>
                  </a:schemeClr>
                </a:solidFill>
              </a:rPr>
              <a:t>Odporúčané </a:t>
            </a:r>
            <a:r>
              <a:rPr lang="sk-SK" sz="3200" b="1" dirty="0" smtClean="0">
                <a:solidFill>
                  <a:schemeClr val="accent6">
                    <a:lumMod val="75000"/>
                  </a:schemeClr>
                </a:solidFill>
              </a:rPr>
              <a:t>prílohy Príručky pre žiadateľa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97804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1"/>
          <p:cNvSpPr txBox="1">
            <a:spLocks/>
          </p:cNvSpPr>
          <p:nvPr/>
        </p:nvSpPr>
        <p:spPr>
          <a:xfrm>
            <a:off x="467544" y="1268760"/>
            <a:ext cx="8186766" cy="44644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sk-SK" sz="2400" b="1" dirty="0" smtClean="0"/>
              <a:t>Príloha </a:t>
            </a:r>
            <a:r>
              <a:rPr lang="sk-SK" sz="2400" b="1" dirty="0"/>
              <a:t>č. </a:t>
            </a:r>
            <a:r>
              <a:rPr lang="sk-SK" sz="2400" b="1" dirty="0" smtClean="0"/>
              <a:t>5 - </a:t>
            </a:r>
            <a:r>
              <a:rPr lang="sk-SK" sz="2400" b="1" dirty="0"/>
              <a:t>Všeobecné pravidlá oprávnenosti výdavkov pre </a:t>
            </a:r>
            <a:r>
              <a:rPr lang="sk-SK" sz="2400" b="1" dirty="0" smtClean="0"/>
              <a:t>OP ĽZ</a:t>
            </a:r>
            <a:r>
              <a:rPr lang="sk-SK" sz="2400" dirty="0" smtClean="0"/>
              <a:t>  </a:t>
            </a:r>
            <a:r>
              <a:rPr lang="sk-SK" sz="2400" b="1" dirty="0"/>
              <a:t>v PO 2014 - 2020  </a:t>
            </a:r>
            <a:endParaRPr lang="sk-SK" sz="2400" b="1" dirty="0" smtClean="0"/>
          </a:p>
          <a:p>
            <a:pPr algn="just">
              <a:spcBef>
                <a:spcPts val="1200"/>
              </a:spcBef>
            </a:pPr>
            <a:r>
              <a:rPr lang="sk-SK" sz="2200" dirty="0" smtClean="0"/>
              <a:t>poskytuje </a:t>
            </a:r>
            <a:r>
              <a:rPr lang="sk-SK" sz="2200" dirty="0"/>
              <a:t>pomoc pri vypracovaní plánovaného rozpočtu </a:t>
            </a:r>
            <a:r>
              <a:rPr lang="sk-SK" sz="2200" dirty="0" smtClean="0"/>
              <a:t>projektu</a:t>
            </a:r>
          </a:p>
          <a:p>
            <a:pPr algn="just">
              <a:spcBef>
                <a:spcPts val="1200"/>
              </a:spcBef>
            </a:pPr>
            <a:r>
              <a:rPr lang="sk-SK" sz="2200" dirty="0" smtClean="0"/>
              <a:t>pre žiadateľa/prijímateľa sú </a:t>
            </a:r>
            <a:r>
              <a:rPr lang="sk-SK" sz="2200" b="1" dirty="0" smtClean="0"/>
              <a:t>záväzné </a:t>
            </a:r>
            <a:r>
              <a:rPr lang="sk-SK" sz="2200" b="1" dirty="0"/>
              <a:t>v konkrétnej výzve </a:t>
            </a:r>
            <a:r>
              <a:rPr lang="sk-SK" sz="2200" b="1" dirty="0" smtClean="0"/>
              <a:t>uvedené určené </a:t>
            </a:r>
            <a:r>
              <a:rPr lang="sk-SK" sz="2200" b="1" dirty="0"/>
              <a:t>skupiny výdavkov</a:t>
            </a:r>
            <a:r>
              <a:rPr lang="sk-SK" sz="2200" dirty="0"/>
              <a:t>, </a:t>
            </a:r>
            <a:r>
              <a:rPr lang="sk-SK" sz="2200" dirty="0" smtClean="0"/>
              <a:t>obsahová náplň </a:t>
            </a:r>
            <a:r>
              <a:rPr lang="sk-SK" sz="2200" dirty="0"/>
              <a:t>skupín výdavkov, oprávnenosť/neoprávnenosť výdavkov (podmienky, </a:t>
            </a:r>
            <a:r>
              <a:rPr lang="sk-SK" sz="2200" dirty="0" smtClean="0"/>
              <a:t>maximálna hodnota </a:t>
            </a:r>
            <a:r>
              <a:rPr lang="sk-SK" sz="2200" dirty="0"/>
              <a:t>oprávneného výdavku, </a:t>
            </a:r>
            <a:r>
              <a:rPr lang="sk-SK" sz="2200" dirty="0" smtClean="0"/>
              <a:t>pomerná výška </a:t>
            </a:r>
            <a:r>
              <a:rPr lang="sk-SK" sz="2200" dirty="0"/>
              <a:t>a pod</a:t>
            </a:r>
            <a:r>
              <a:rPr lang="sk-SK" sz="2200" dirty="0" smtClean="0"/>
              <a:t>.)</a:t>
            </a:r>
          </a:p>
          <a:p>
            <a:pPr algn="just">
              <a:spcBef>
                <a:spcPts val="1200"/>
              </a:spcBef>
            </a:pPr>
            <a:r>
              <a:rPr lang="sk-SK" sz="2200" dirty="0" smtClean="0"/>
              <a:t>v</a:t>
            </a:r>
            <a:r>
              <a:rPr lang="sk-SK" sz="2200" dirty="0"/>
              <a:t> prípade preukazovania výdavkov </a:t>
            </a:r>
            <a:r>
              <a:rPr lang="sk-SK" sz="2200" dirty="0" smtClean="0"/>
              <a:t>prijímateľom, poskytovateľ postup bližšie upravuje </a:t>
            </a:r>
            <a:r>
              <a:rPr lang="sk-SK" sz="2200" u="sng" dirty="0" smtClean="0"/>
              <a:t>Príručkou </a:t>
            </a:r>
            <a:r>
              <a:rPr lang="sk-SK" sz="2200" u="sng" dirty="0"/>
              <a:t>pre </a:t>
            </a:r>
            <a:r>
              <a:rPr lang="sk-SK" sz="2200" u="sng" dirty="0" smtClean="0"/>
              <a:t>prijímateľa</a:t>
            </a:r>
            <a:r>
              <a:rPr lang="sk-SK" sz="2200" dirty="0" smtClean="0"/>
              <a:t>. </a:t>
            </a:r>
            <a:r>
              <a:rPr lang="sk-SK" sz="2200" b="1" dirty="0" smtClean="0"/>
              <a:t> </a:t>
            </a:r>
            <a:endParaRPr lang="sk-SK" sz="2200" b="1" dirty="0"/>
          </a:p>
        </p:txBody>
      </p:sp>
      <p:sp>
        <p:nvSpPr>
          <p:cNvPr id="5" name="Obdĺžnik 4"/>
          <p:cNvSpPr/>
          <p:nvPr/>
        </p:nvSpPr>
        <p:spPr>
          <a:xfrm>
            <a:off x="467544" y="404664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3200" b="1" dirty="0" smtClean="0">
                <a:solidFill>
                  <a:schemeClr val="accent6">
                    <a:lumMod val="75000"/>
                  </a:schemeClr>
                </a:solidFill>
              </a:rPr>
              <a:t>3. </a:t>
            </a:r>
            <a:r>
              <a:rPr lang="sk-SK" sz="3200" b="1" dirty="0">
                <a:solidFill>
                  <a:schemeClr val="accent6">
                    <a:lumMod val="75000"/>
                  </a:schemeClr>
                </a:solidFill>
              </a:rPr>
              <a:t>Odporúčané </a:t>
            </a:r>
            <a:r>
              <a:rPr lang="sk-SK" sz="3200" b="1" dirty="0" smtClean="0">
                <a:solidFill>
                  <a:schemeClr val="accent6">
                    <a:lumMod val="75000"/>
                  </a:schemeClr>
                </a:solidFill>
              </a:rPr>
              <a:t>časti Príručky pre žiadateľa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3895948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1"/>
          <p:cNvSpPr txBox="1">
            <a:spLocks/>
          </p:cNvSpPr>
          <p:nvPr/>
        </p:nvSpPr>
        <p:spPr>
          <a:xfrm>
            <a:off x="467544" y="1268760"/>
            <a:ext cx="8186766" cy="44644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sk-SK" sz="2400" b="1" dirty="0"/>
              <a:t>Príloha č. 5 </a:t>
            </a:r>
            <a:r>
              <a:rPr lang="sk-SK" sz="2400" b="1" dirty="0" smtClean="0"/>
              <a:t>- </a:t>
            </a:r>
            <a:r>
              <a:rPr lang="sk-SK" sz="2400" b="1" dirty="0"/>
              <a:t>Všeobecné pravidlá oprávnenosti výdavkov pre OP ĽZ  v PO 2014 - 2020 </a:t>
            </a:r>
          </a:p>
          <a:p>
            <a:pPr algn="just">
              <a:spcBef>
                <a:spcPts val="1200"/>
              </a:spcBef>
            </a:pPr>
            <a:r>
              <a:rPr lang="sk-SK" sz="2200" dirty="0" smtClean="0"/>
              <a:t>v</a:t>
            </a:r>
            <a:r>
              <a:rPr lang="sk-SK" sz="2200" dirty="0"/>
              <a:t> prípade umožnenia uplatňovania zjednodušeného financovania </a:t>
            </a:r>
            <a:r>
              <a:rPr lang="sk-SK" sz="2200" dirty="0" smtClean="0"/>
              <a:t>a vykazovania výdavkov, vo výzve je táto možnosť zadefinovaná a</a:t>
            </a:r>
            <a:r>
              <a:rPr lang="sk-SK" sz="2200" dirty="0"/>
              <a:t> súčasne </a:t>
            </a:r>
            <a:r>
              <a:rPr lang="sk-SK" sz="2200" dirty="0" smtClean="0"/>
              <a:t>sú stanovené podmienky </a:t>
            </a:r>
            <a:r>
              <a:rPr lang="sk-SK" sz="2200" dirty="0"/>
              <a:t>preukazovania výdavkov ako aj spôsob ich </a:t>
            </a:r>
            <a:r>
              <a:rPr lang="sk-SK" sz="2200" dirty="0" smtClean="0"/>
              <a:t>kontroly</a:t>
            </a:r>
          </a:p>
          <a:p>
            <a:pPr algn="just">
              <a:spcBef>
                <a:spcPts val="1200"/>
              </a:spcBef>
            </a:pPr>
            <a:r>
              <a:rPr lang="sk-SK" sz="2200" b="1" dirty="0"/>
              <a:t>prijímateľ musí  uchovávať všetky účtovné doklady a podporné dokumenty pre účely vykonania kontroly oprávnenosti oprávnenými </a:t>
            </a:r>
            <a:r>
              <a:rPr lang="sk-SK" sz="2200" b="1" dirty="0" smtClean="0"/>
              <a:t>subjektmi</a:t>
            </a:r>
            <a:endParaRPr lang="sk-SK" sz="2200" b="1" dirty="0"/>
          </a:p>
        </p:txBody>
      </p:sp>
      <p:sp>
        <p:nvSpPr>
          <p:cNvPr id="4" name="Obdĺžnik 3"/>
          <p:cNvSpPr/>
          <p:nvPr/>
        </p:nvSpPr>
        <p:spPr>
          <a:xfrm>
            <a:off x="539552" y="39595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3200" b="1" dirty="0">
                <a:solidFill>
                  <a:schemeClr val="accent6">
                    <a:lumMod val="75000"/>
                  </a:schemeClr>
                </a:solidFill>
              </a:rPr>
              <a:t>4</a:t>
            </a:r>
            <a:r>
              <a:rPr lang="sk-SK" sz="3200" b="1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sk-SK" sz="3200" b="1" dirty="0">
                <a:solidFill>
                  <a:schemeClr val="accent6">
                    <a:lumMod val="75000"/>
                  </a:schemeClr>
                </a:solidFill>
              </a:rPr>
              <a:t>Odporúčané </a:t>
            </a:r>
            <a:r>
              <a:rPr lang="sk-SK" sz="3200" b="1" dirty="0" smtClean="0">
                <a:solidFill>
                  <a:schemeClr val="accent6">
                    <a:lumMod val="75000"/>
                  </a:schemeClr>
                </a:solidFill>
              </a:rPr>
              <a:t>prílohy Príručky pre žiadateľa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262660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196752"/>
            <a:ext cx="8186766" cy="4392488"/>
          </a:xfrm>
        </p:spPr>
        <p:txBody>
          <a:bodyPr>
            <a:normAutofit fontScale="70000" lnSpcReduction="20000"/>
          </a:bodyPr>
          <a:lstStyle/>
          <a:p>
            <a:pPr marL="6350" lvl="1" indent="0" algn="just" fontAlgn="base">
              <a:spcAft>
                <a:spcPts val="600"/>
              </a:spcAft>
              <a:buNone/>
            </a:pPr>
            <a:r>
              <a:rPr lang="sk-SK" sz="4200" b="1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Formulár žiadosti o nenávratný finančný príspevok </a:t>
            </a:r>
            <a:r>
              <a:rPr lang="sk-SK" sz="4200" b="1" dirty="0" smtClean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 </a:t>
            </a:r>
            <a:endParaRPr lang="sk-SK" sz="4200" b="1" dirty="0" smtClean="0">
              <a:effectLst>
                <a:glow>
                  <a:srgbClr val="000000"/>
                </a:glow>
                <a:outerShdw sx="0" sy="0">
                  <a:srgbClr val="000000"/>
                </a:outerShdw>
                <a:reflection stA="0" endPos="0" fadeDir="0" sx="0" sy="0"/>
              </a:effectLst>
            </a:endParaRPr>
          </a:p>
          <a:p>
            <a:pPr marL="6350" lvl="1" indent="0" algn="just" fontAlgn="base">
              <a:spcAft>
                <a:spcPts val="600"/>
              </a:spcAft>
              <a:buNone/>
            </a:pPr>
            <a:r>
              <a:rPr lang="sk-SK" sz="3400" dirty="0" smtClean="0">
                <a:effectLst>
                  <a:glow>
                    <a:srgbClr val="000000"/>
                  </a:glow>
                  <a:reflection stA="0" endPos="0" fadeDir="0" sx="0" sy="0"/>
                </a:effectLst>
              </a:rPr>
              <a:t>(</a:t>
            </a:r>
            <a:r>
              <a:rPr lang="sk-SK" sz="3400" dirty="0" smtClean="0">
                <a:effectLst>
                  <a:glow>
                    <a:srgbClr val="000000"/>
                  </a:glow>
                  <a:reflection stA="0" endPos="0" fadeDir="0" sx="0" sy="0"/>
                </a:effectLst>
              </a:rPr>
              <a:t>časť 2.3 </a:t>
            </a:r>
            <a:r>
              <a:rPr lang="sk-SK" sz="3400" dirty="0" err="1" smtClean="0">
                <a:effectLst>
                  <a:glow>
                    <a:srgbClr val="000000"/>
                  </a:glow>
                  <a:reflection stA="0" endPos="0" fadeDir="0" sx="0" sy="0"/>
                </a:effectLst>
              </a:rPr>
              <a:t>PpŽ</a:t>
            </a:r>
            <a:r>
              <a:rPr lang="sk-SK" sz="3400" dirty="0" smtClean="0">
                <a:effectLst>
                  <a:glow>
                    <a:srgbClr val="000000"/>
                  </a:glow>
                  <a:reflection stA="0" endPos="0" fadeDir="0" sx="0" sy="0"/>
                </a:effectLst>
              </a:rPr>
              <a:t>)</a:t>
            </a:r>
            <a:endParaRPr lang="sk-SK" sz="3400" dirty="0">
              <a:effectLst>
                <a:glow>
                  <a:srgbClr val="000000"/>
                </a:glow>
                <a:reflection stA="0" endPos="0" fadeDir="0" sx="0" sy="0"/>
              </a:effectLst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sk-SK" sz="3400" dirty="0" err="1"/>
              <a:t>ŽoNFP</a:t>
            </a:r>
            <a:r>
              <a:rPr lang="sk-SK" sz="3400" dirty="0"/>
              <a:t> je základným dokumentom, ktorým </a:t>
            </a:r>
            <a:r>
              <a:rPr lang="sk-SK" sz="3400" b="1" dirty="0"/>
              <a:t>žiadateľ na základe vyhlásenej </a:t>
            </a:r>
            <a:r>
              <a:rPr lang="sk-SK" sz="3400" b="1" dirty="0" smtClean="0"/>
              <a:t>výzvy žiada </a:t>
            </a:r>
            <a:r>
              <a:rPr lang="sk-SK" sz="3400" b="1" dirty="0"/>
              <a:t>poskytovateľa o NFP</a:t>
            </a:r>
            <a:r>
              <a:rPr lang="sk-SK" sz="3400" dirty="0"/>
              <a:t>. </a:t>
            </a:r>
            <a:endParaRPr lang="sk-SK" sz="3400" dirty="0" smtClean="0"/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sk-SK" sz="3400" dirty="0"/>
              <a:t>Žiadosť o NFP je štandardné tlačivo, ktorého forma a náležitosti sú zadefinované v SR EŠIF. </a:t>
            </a:r>
            <a:endParaRPr lang="sk-SK" sz="3400" dirty="0" smtClean="0"/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sk-SK" sz="3400" dirty="0"/>
              <a:t>Žiadosť o NFP </a:t>
            </a:r>
            <a:r>
              <a:rPr lang="sk-SK" sz="3400" dirty="0" smtClean="0"/>
              <a:t>tvorí </a:t>
            </a:r>
            <a:r>
              <a:rPr lang="sk-SK" sz="3400" dirty="0"/>
              <a:t>samotná žiadosť o NFP </a:t>
            </a:r>
            <a:r>
              <a:rPr lang="sk-SK" sz="3400" dirty="0" smtClean="0"/>
              <a:t>(formulár žiadosti) a</a:t>
            </a:r>
            <a:r>
              <a:rPr lang="sk-SK" sz="3400" dirty="0"/>
              <a:t> poskytovateľom stanovené prílohy vo výzve. </a:t>
            </a:r>
            <a:endParaRPr lang="sk-SK" sz="3400" dirty="0" smtClean="0"/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sk-SK" sz="3400" dirty="0" smtClean="0"/>
              <a:t>Formulár </a:t>
            </a:r>
            <a:r>
              <a:rPr lang="sk-SK" sz="3400" dirty="0"/>
              <a:t>žiadosti o NFP </a:t>
            </a:r>
            <a:r>
              <a:rPr lang="sk-SK" sz="3400" dirty="0" smtClean="0"/>
              <a:t>je </a:t>
            </a:r>
            <a:r>
              <a:rPr lang="sk-SK" sz="3400" dirty="0"/>
              <a:t>zverejnený spolu s </a:t>
            </a:r>
            <a:r>
              <a:rPr lang="sk-SK" sz="3400" dirty="0" smtClean="0"/>
              <a:t>výzvou na </a:t>
            </a:r>
            <a:r>
              <a:rPr lang="sk-SK" sz="3400" dirty="0"/>
              <a:t>webovom sídle poskytovateľa. </a:t>
            </a:r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28092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5. Žiadosť o NFP – Formulár žiadosti o NFP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201408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268760"/>
            <a:ext cx="8186766" cy="4032448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1000"/>
              </a:spcAft>
            </a:pPr>
            <a:r>
              <a:rPr lang="sk-SK" sz="2200" dirty="0"/>
              <a:t>Poskytovateľ príspevku pri stanovení rozsahu povinných príloh identifikuje ešte pred vyhlásením </a:t>
            </a:r>
            <a:r>
              <a:rPr lang="sk-SK" sz="2200" dirty="0" smtClean="0"/>
              <a:t>výzvy všetky</a:t>
            </a:r>
            <a:r>
              <a:rPr lang="sk-SK" sz="2200" b="1" dirty="0" smtClean="0"/>
              <a:t> </a:t>
            </a:r>
            <a:r>
              <a:rPr lang="sk-SK" sz="2200" b="1" dirty="0"/>
              <a:t>podmienky poskytnutia NFP a  priradí k nim vo </a:t>
            </a:r>
            <a:r>
              <a:rPr lang="sk-SK" sz="2200" b="1" dirty="0" smtClean="0"/>
              <a:t>výzve </a:t>
            </a:r>
            <a:r>
              <a:rPr lang="sk-SK" sz="2200" b="1" dirty="0"/>
              <a:t>aj zodpovedajúci zdroj </a:t>
            </a:r>
            <a:r>
              <a:rPr lang="sk-SK" sz="2200" b="1" dirty="0" smtClean="0"/>
              <a:t>overenia.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sk-SK" sz="2200" b="1" dirty="0" smtClean="0"/>
              <a:t>Poskytovateľ </a:t>
            </a:r>
            <a:r>
              <a:rPr lang="sk-SK" sz="2200" b="1" dirty="0"/>
              <a:t>umožní nahradiť niektoré dokumenty, preukazujúce splnenie podmienok poskytnutia príspevku vo výzve, čestným vyhlásením žiadateľa </a:t>
            </a:r>
            <a:r>
              <a:rPr lang="sk-SK" sz="2200" dirty="0"/>
              <a:t>(súčasť formulára </a:t>
            </a:r>
            <a:r>
              <a:rPr lang="sk-SK" sz="2200" dirty="0" err="1"/>
              <a:t>ŽoNFP</a:t>
            </a:r>
            <a:r>
              <a:rPr lang="sk-SK" sz="2200" dirty="0"/>
              <a:t> bod 15</a:t>
            </a:r>
            <a:r>
              <a:rPr lang="sk-SK" sz="2200" dirty="0" smtClean="0"/>
              <a:t>), okrem </a:t>
            </a:r>
            <a:r>
              <a:rPr lang="sk-SK" sz="2200" dirty="0"/>
              <a:t>dokumentácie k verejnému obstarávaniu, ktorá bude vždy </a:t>
            </a:r>
            <a:r>
              <a:rPr lang="sk-SK" sz="2200" dirty="0" smtClean="0"/>
              <a:t>požadovaná</a:t>
            </a:r>
            <a:r>
              <a:rPr lang="sk-SK" sz="2200" dirty="0" smtClean="0"/>
              <a:t>.</a:t>
            </a:r>
            <a:endParaRPr lang="sk-SK" sz="2200" dirty="0"/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28092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5. Žiadosť o NFP – Prílohy žiadosti o NFP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201408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124744"/>
            <a:ext cx="8186766" cy="4824536"/>
          </a:xfrm>
        </p:spPr>
        <p:txBody>
          <a:bodyPr>
            <a:noAutofit/>
          </a:bodyPr>
          <a:lstStyle/>
          <a:p>
            <a:pPr algn="just">
              <a:spcBef>
                <a:spcPts val="1200"/>
              </a:spcBef>
            </a:pPr>
            <a:r>
              <a:rPr lang="sk-SK" sz="2200" dirty="0" smtClean="0"/>
              <a:t>Žiadateľ </a:t>
            </a:r>
            <a:r>
              <a:rPr lang="sk-SK" sz="2200" dirty="0"/>
              <a:t>o NFP vypracuje žiadosť o NFP </a:t>
            </a:r>
            <a:r>
              <a:rPr lang="sk-SK" sz="2200" b="1" dirty="0"/>
              <a:t>vyplnením elektronického formulára</a:t>
            </a:r>
            <a:r>
              <a:rPr lang="sk-SK" sz="2200" dirty="0"/>
              <a:t>, prostredníctvom verejnej časti ITMS2014+. </a:t>
            </a:r>
            <a:endParaRPr lang="sk-SK" sz="2200" dirty="0" smtClean="0"/>
          </a:p>
          <a:p>
            <a:pPr algn="just">
              <a:spcBef>
                <a:spcPts val="1200"/>
              </a:spcBef>
            </a:pPr>
            <a:r>
              <a:rPr lang="sk-SK" sz="2200" dirty="0" smtClean="0"/>
              <a:t>Po </a:t>
            </a:r>
            <a:r>
              <a:rPr lang="sk-SK" sz="2200" dirty="0"/>
              <a:t>vyplnení elektronického formulára </a:t>
            </a:r>
            <a:r>
              <a:rPr lang="sk-SK" sz="2200" b="1" dirty="0"/>
              <a:t>zabezpečí elektronické odoslanie </a:t>
            </a:r>
            <a:r>
              <a:rPr lang="sk-SK" sz="2200" dirty="0"/>
              <a:t>žiadosti o NFP cez verejný portál ITMS2014+. </a:t>
            </a:r>
          </a:p>
          <a:p>
            <a:pPr algn="just">
              <a:spcBef>
                <a:spcPts val="1200"/>
              </a:spcBef>
            </a:pPr>
            <a:r>
              <a:rPr lang="sk-SK" sz="2200" dirty="0"/>
              <a:t>Následne po elektronickom odoslaní žiadosti o NFP </a:t>
            </a:r>
            <a:r>
              <a:rPr lang="sk-SK" sz="2200" b="1" dirty="0"/>
              <a:t>zabezpečí</a:t>
            </a:r>
            <a:r>
              <a:rPr lang="sk-SK" sz="2200" dirty="0"/>
              <a:t> aj </a:t>
            </a:r>
            <a:r>
              <a:rPr lang="sk-SK" sz="2200" b="1" dirty="0"/>
              <a:t>doručenie žiadosti</a:t>
            </a:r>
            <a:r>
              <a:rPr lang="sk-SK" sz="2200" dirty="0"/>
              <a:t> o NFP poskytovateľovi </a:t>
            </a:r>
            <a:r>
              <a:rPr lang="sk-SK" sz="2200" dirty="0" smtClean="0"/>
              <a:t>príspevku </a:t>
            </a:r>
            <a:r>
              <a:rPr lang="sk-SK" sz="2200" dirty="0"/>
              <a:t>v </a:t>
            </a:r>
            <a:r>
              <a:rPr lang="sk-SK" sz="2200" b="1" dirty="0"/>
              <a:t>listinnej (písomnej) forme</a:t>
            </a:r>
            <a:r>
              <a:rPr lang="sk-SK" sz="2200" dirty="0"/>
              <a:t> </a:t>
            </a:r>
            <a:r>
              <a:rPr lang="sk-SK" sz="2200" dirty="0" smtClean="0"/>
              <a:t>. </a:t>
            </a:r>
            <a:endParaRPr lang="sk-SK" sz="2200" dirty="0" smtClean="0"/>
          </a:p>
          <a:p>
            <a:pPr algn="just">
              <a:spcBef>
                <a:spcPts val="1200"/>
              </a:spcBef>
            </a:pPr>
            <a:r>
              <a:rPr lang="sk-SK" sz="2200" dirty="0" smtClean="0"/>
              <a:t>K</a:t>
            </a:r>
            <a:r>
              <a:rPr lang="sk-SK" sz="2200" dirty="0"/>
              <a:t> </a:t>
            </a:r>
            <a:r>
              <a:rPr lang="sk-SK" sz="2200" dirty="0" smtClean="0"/>
              <a:t>žiadosti </a:t>
            </a:r>
            <a:r>
              <a:rPr lang="sk-SK" sz="2200" dirty="0"/>
              <a:t>o NFP žiadateľ prikladá povinné prílohy, ktorých zoznam je uvedený </a:t>
            </a:r>
            <a:r>
              <a:rPr lang="sk-SK" sz="2200" dirty="0" smtClean="0"/>
              <a:t>vo výzve a</a:t>
            </a:r>
            <a:r>
              <a:rPr lang="sk-SK" sz="2200" dirty="0"/>
              <a:t> v časti 14 formuláru žiadosti o </a:t>
            </a:r>
            <a:r>
              <a:rPr lang="sk-SK" sz="2200" dirty="0" smtClean="0"/>
              <a:t>NFP (Príloha č. 1 výzvy). </a:t>
            </a:r>
          </a:p>
          <a:p>
            <a:pPr algn="just">
              <a:spcBef>
                <a:spcPts val="1200"/>
              </a:spcBef>
            </a:pPr>
            <a:r>
              <a:rPr lang="sk-SK" sz="2200" dirty="0"/>
              <a:t>B</a:t>
            </a:r>
            <a:r>
              <a:rPr lang="sk-SK" sz="2200" dirty="0" smtClean="0"/>
              <a:t>ližšie </a:t>
            </a:r>
            <a:r>
              <a:rPr lang="sk-SK" sz="2200" dirty="0"/>
              <a:t>informácie k vypracovaniu žiadosti o NFP sú uvedené </a:t>
            </a:r>
            <a:r>
              <a:rPr lang="sk-SK" sz="2200" dirty="0" smtClean="0"/>
              <a:t>v </a:t>
            </a:r>
            <a:r>
              <a:rPr lang="sk-SK" sz="2200" dirty="0"/>
              <a:t>časti 2.3.1 a 3.2 </a:t>
            </a:r>
            <a:r>
              <a:rPr lang="sk-SK" sz="2200" dirty="0" err="1" smtClean="0"/>
              <a:t>PpŽ</a:t>
            </a:r>
            <a:endParaRPr lang="sk-SK" sz="2200" dirty="0"/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28092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>
                <a:solidFill>
                  <a:schemeClr val="accent6">
                    <a:lumMod val="75000"/>
                  </a:schemeClr>
                </a:solidFill>
              </a:rPr>
              <a:t>6</a:t>
            </a:r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. Žiadosť o NFP – Podanie žiadosti a ITMS2014+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201408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124744"/>
            <a:ext cx="8186766" cy="4896544"/>
          </a:xfrm>
        </p:spPr>
        <p:txBody>
          <a:bodyPr>
            <a:noAutofit/>
          </a:bodyPr>
          <a:lstStyle/>
          <a:p>
            <a:pPr marL="0" indent="0" algn="just">
              <a:lnSpc>
                <a:spcPct val="80000"/>
              </a:lnSpc>
              <a:spcBef>
                <a:spcPts val="300"/>
              </a:spcBef>
              <a:buNone/>
            </a:pPr>
            <a:r>
              <a:rPr lang="sk-SK" sz="2100" b="1" dirty="0"/>
              <a:t>Predpoklady pre vytvorenie </a:t>
            </a:r>
            <a:r>
              <a:rPr lang="sk-SK" sz="2100" b="1" dirty="0" err="1"/>
              <a:t>ŽoNFP</a:t>
            </a:r>
            <a:r>
              <a:rPr lang="sk-SK" sz="2100" b="1" dirty="0" smtClean="0"/>
              <a:t>:</a:t>
            </a:r>
          </a:p>
          <a:p>
            <a:pPr algn="just">
              <a:lnSpc>
                <a:spcPct val="90000"/>
              </a:lnSpc>
              <a:spcBef>
                <a:spcPts val="1200"/>
              </a:spcBef>
            </a:pPr>
            <a:r>
              <a:rPr lang="sk-SK" sz="2100" b="1" dirty="0"/>
              <a:t>k</a:t>
            </a:r>
            <a:r>
              <a:rPr lang="sk-SK" sz="2100" b="1" dirty="0" smtClean="0"/>
              <a:t>aždý </a:t>
            </a:r>
            <a:r>
              <a:rPr lang="sk-SK" sz="2100" b="1" dirty="0"/>
              <a:t>žiadateľ o </a:t>
            </a:r>
            <a:r>
              <a:rPr lang="sk-SK" sz="2100" b="1" dirty="0" smtClean="0"/>
              <a:t>NFP musí </a:t>
            </a:r>
            <a:r>
              <a:rPr lang="sk-SK" sz="2100" b="1" dirty="0"/>
              <a:t>mať vytvorené konto </a:t>
            </a:r>
            <a:r>
              <a:rPr lang="sk-SK" sz="2100" b="1" dirty="0" smtClean="0"/>
              <a:t>do </a:t>
            </a:r>
            <a:r>
              <a:rPr lang="sk-SK" sz="2100" b="1" u="sng" dirty="0"/>
              <a:t>verejnej časti </a:t>
            </a:r>
            <a:r>
              <a:rPr lang="sk-SK" sz="2100" b="1" dirty="0" smtClean="0"/>
              <a:t>ITMS2014</a:t>
            </a:r>
            <a:r>
              <a:rPr lang="sk-SK" sz="2100" dirty="0" smtClean="0"/>
              <a:t>+ a musí </a:t>
            </a:r>
            <a:r>
              <a:rPr lang="sk-SK" sz="2100" dirty="0"/>
              <a:t>mať vytvorený platný prístup do verejnej časti ITMS2014</a:t>
            </a:r>
            <a:r>
              <a:rPr lang="sk-SK" sz="2100" dirty="0" smtClean="0"/>
              <a:t>+, ktorý je zabezpečený cez </a:t>
            </a:r>
            <a:r>
              <a:rPr lang="sk-SK" sz="2100" b="1" dirty="0" err="1"/>
              <a:t>DataCentrum</a:t>
            </a:r>
            <a:r>
              <a:rPr lang="sk-SK" sz="2100" dirty="0"/>
              <a:t> na základe </a:t>
            </a:r>
            <a:r>
              <a:rPr lang="sk-SK" sz="2100" b="1" dirty="0"/>
              <a:t>žiadosti o aktiváciu konta</a:t>
            </a:r>
            <a:r>
              <a:rPr lang="sk-SK" sz="2100" dirty="0" smtClean="0"/>
              <a:t>;</a:t>
            </a:r>
          </a:p>
          <a:p>
            <a:pPr lvl="0" algn="just">
              <a:lnSpc>
                <a:spcPct val="90000"/>
              </a:lnSpc>
              <a:spcBef>
                <a:spcPts val="1200"/>
              </a:spcBef>
            </a:pPr>
            <a:r>
              <a:rPr lang="sk-SK" sz="2100" dirty="0" err="1" smtClean="0"/>
              <a:t>ŽoNFP</a:t>
            </a:r>
            <a:r>
              <a:rPr lang="sk-SK" sz="2100" dirty="0" smtClean="0"/>
              <a:t> </a:t>
            </a:r>
            <a:r>
              <a:rPr lang="sk-SK" sz="2100" dirty="0" smtClean="0"/>
              <a:t>je </a:t>
            </a:r>
            <a:r>
              <a:rPr lang="sk-SK" sz="2100" dirty="0"/>
              <a:t>možné predložiť iba na schválenú a aktuálnu </a:t>
            </a:r>
            <a:r>
              <a:rPr lang="sk-SK" sz="2100" dirty="0" smtClean="0"/>
              <a:t>výzvu; </a:t>
            </a:r>
          </a:p>
          <a:p>
            <a:pPr lvl="0" algn="just">
              <a:lnSpc>
                <a:spcPct val="90000"/>
              </a:lnSpc>
              <a:spcBef>
                <a:spcPts val="1200"/>
              </a:spcBef>
            </a:pPr>
            <a:r>
              <a:rPr lang="sk-SK" sz="2100" dirty="0"/>
              <a:t>o</a:t>
            </a:r>
            <a:r>
              <a:rPr lang="sk-SK" sz="2100" dirty="0" smtClean="0"/>
              <a:t>doslanie </a:t>
            </a:r>
            <a:r>
              <a:rPr lang="sk-SK" sz="2100" dirty="0"/>
              <a:t>žiadosti zo strany žiadateľa musí byť vykonané </a:t>
            </a:r>
            <a:r>
              <a:rPr lang="sk-SK" sz="2100" b="1" dirty="0"/>
              <a:t>v rámci intervalu od dátumu vyhlásenia </a:t>
            </a:r>
            <a:r>
              <a:rPr lang="sk-SK" sz="2100" b="1" dirty="0" smtClean="0"/>
              <a:t>výzvy </a:t>
            </a:r>
            <a:r>
              <a:rPr lang="sk-SK" sz="2100" b="1" dirty="0"/>
              <a:t>do dátumu uzavretia </a:t>
            </a:r>
            <a:r>
              <a:rPr lang="sk-SK" sz="2100" b="1" dirty="0" smtClean="0"/>
              <a:t>výzvy</a:t>
            </a:r>
            <a:r>
              <a:rPr lang="sk-SK" sz="2100" dirty="0" smtClean="0"/>
              <a:t>, </a:t>
            </a:r>
            <a:r>
              <a:rPr lang="sk-SK" sz="2100" dirty="0"/>
              <a:t>resp. </a:t>
            </a:r>
            <a:r>
              <a:rPr lang="sk-SK" sz="2100" dirty="0" smtClean="0"/>
              <a:t>zrušenia </a:t>
            </a:r>
            <a:r>
              <a:rPr lang="sk-SK" sz="2100" dirty="0" smtClean="0"/>
              <a:t>výzvy. </a:t>
            </a:r>
            <a:r>
              <a:rPr lang="sk-SK" sz="2100" dirty="0"/>
              <a:t>Mimo tohto intervalu </a:t>
            </a:r>
            <a:r>
              <a:rPr lang="sk-SK" sz="2100" dirty="0" smtClean="0"/>
              <a:t>nie </a:t>
            </a:r>
            <a:r>
              <a:rPr lang="sk-SK" sz="2100" dirty="0"/>
              <a:t>je možné žiadosť odoslať z verejnej časti ITMS2014</a:t>
            </a:r>
            <a:r>
              <a:rPr lang="sk-SK" sz="2100" dirty="0" smtClean="0"/>
              <a:t>+ </a:t>
            </a:r>
            <a:endParaRPr lang="sk-SK" sz="2100" dirty="0" smtClean="0"/>
          </a:p>
          <a:p>
            <a:pPr marL="1708150" indent="-1708150">
              <a:spcBef>
                <a:spcPts val="0"/>
              </a:spcBef>
              <a:buNone/>
            </a:pPr>
            <a:r>
              <a:rPr lang="sk-SK" sz="2100" dirty="0" err="1" smtClean="0"/>
              <a:t>link</a:t>
            </a:r>
            <a:r>
              <a:rPr lang="sk-SK" sz="2100" dirty="0" smtClean="0"/>
              <a:t>:    </a:t>
            </a:r>
            <a:r>
              <a:rPr lang="sk-SK" sz="2100" dirty="0">
                <a:hlinkClick r:id="rId3"/>
              </a:rPr>
              <a:t>https://www.itms2014.sk</a:t>
            </a:r>
            <a:r>
              <a:rPr lang="sk-SK" sz="2100" dirty="0" smtClean="0">
                <a:hlinkClick r:id="rId3"/>
              </a:rPr>
              <a:t>/</a:t>
            </a:r>
            <a:r>
              <a:rPr lang="sk-SK" sz="2100" dirty="0" smtClean="0"/>
              <a:t> ; </a:t>
            </a:r>
            <a:r>
              <a:rPr lang="sk-SK" sz="2100" dirty="0">
                <a:hlinkClick r:id="rId4"/>
              </a:rPr>
              <a:t>https://www.itms2014.sk/zoak?0</a:t>
            </a:r>
            <a:endParaRPr lang="sk-SK" sz="2100" dirty="0"/>
          </a:p>
          <a:p>
            <a:pPr marL="0" indent="0" algn="just">
              <a:lnSpc>
                <a:spcPct val="80000"/>
              </a:lnSpc>
              <a:spcBef>
                <a:spcPts val="1200"/>
              </a:spcBef>
              <a:buNone/>
            </a:pPr>
            <a:r>
              <a:rPr lang="sk-SK" sz="2100" dirty="0"/>
              <a:t>Prevádzkovateľ (</a:t>
            </a:r>
            <a:r>
              <a:rPr lang="sk-SK" sz="2100" dirty="0" err="1"/>
              <a:t>DataCentrum</a:t>
            </a:r>
            <a:r>
              <a:rPr lang="sk-SK" sz="2100" dirty="0"/>
              <a:t>) zodpovedá za zabezpečenie prevádzky, bezpečnosti systému a poskytovanie podpory pre používateľov systému ITMS2014+.</a:t>
            </a:r>
          </a:p>
          <a:p>
            <a:pPr lvl="0" algn="just">
              <a:lnSpc>
                <a:spcPct val="90000"/>
              </a:lnSpc>
              <a:spcBef>
                <a:spcPts val="1200"/>
              </a:spcBef>
            </a:pPr>
            <a:endParaRPr lang="sk-SK" sz="2200" dirty="0"/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28092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>
                <a:solidFill>
                  <a:schemeClr val="accent6">
                    <a:lumMod val="75000"/>
                  </a:schemeClr>
                </a:solidFill>
              </a:rPr>
              <a:t>6</a:t>
            </a:r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. Žiadosť o NFP – Verejná časť ITMS2014+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201408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196752"/>
            <a:ext cx="8186766" cy="4608512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  <a:spcBef>
                <a:spcPts val="1200"/>
              </a:spcBef>
            </a:pPr>
            <a:r>
              <a:rPr lang="sk-SK" sz="2100" dirty="0"/>
              <a:t>Žiadosť o NFP musí byť predložená </a:t>
            </a:r>
            <a:r>
              <a:rPr lang="sk-SK" sz="2100" b="1" dirty="0"/>
              <a:t>riadne</a:t>
            </a:r>
            <a:r>
              <a:rPr lang="sk-SK" sz="2100" dirty="0"/>
              <a:t>, </a:t>
            </a:r>
            <a:r>
              <a:rPr lang="sk-SK" sz="2100" b="1" dirty="0"/>
              <a:t>včas</a:t>
            </a:r>
            <a:r>
              <a:rPr lang="sk-SK" sz="2100" dirty="0"/>
              <a:t> a </a:t>
            </a:r>
            <a:r>
              <a:rPr lang="sk-SK" sz="2100" b="1" dirty="0"/>
              <a:t>vo forme určenej poskytovateľom </a:t>
            </a:r>
            <a:r>
              <a:rPr lang="sk-SK" sz="2100" dirty="0"/>
              <a:t>vo </a:t>
            </a:r>
            <a:r>
              <a:rPr lang="sk-SK" sz="2100" dirty="0" smtClean="0"/>
              <a:t>výzve.</a:t>
            </a:r>
          </a:p>
          <a:p>
            <a:pPr algn="just">
              <a:lnSpc>
                <a:spcPct val="90000"/>
              </a:lnSpc>
              <a:spcBef>
                <a:spcPts val="1200"/>
              </a:spcBef>
            </a:pPr>
            <a:r>
              <a:rPr lang="sk-SK" sz="2100" dirty="0" smtClean="0"/>
              <a:t>Žiadosť </a:t>
            </a:r>
            <a:r>
              <a:rPr lang="sk-SK" sz="2100" dirty="0"/>
              <a:t>o NFP </a:t>
            </a:r>
            <a:r>
              <a:rPr lang="sk-SK" sz="2100" dirty="0" smtClean="0"/>
              <a:t>je </a:t>
            </a:r>
            <a:r>
              <a:rPr lang="sk-SK" sz="2100" dirty="0"/>
              <a:t>považovaná za predloženú </a:t>
            </a:r>
            <a:r>
              <a:rPr lang="sk-SK" sz="2100" b="1" dirty="0"/>
              <a:t>riadne</a:t>
            </a:r>
            <a:r>
              <a:rPr lang="sk-SK" sz="2100" dirty="0"/>
              <a:t>, ak spĺňa požiadavky na formát stanovený explicitne vo </a:t>
            </a:r>
            <a:r>
              <a:rPr lang="sk-SK" sz="2100" dirty="0" smtClean="0"/>
              <a:t>výzve a</a:t>
            </a:r>
            <a:r>
              <a:rPr lang="sk-SK" sz="2100" dirty="0"/>
              <a:t> zaslaný formát umožňuje objektívne posúdenie obsahu žiadosti o NFP</a:t>
            </a:r>
            <a:r>
              <a:rPr lang="sk-SK" sz="2100" dirty="0" smtClean="0"/>
              <a:t>.</a:t>
            </a:r>
          </a:p>
          <a:p>
            <a:pPr algn="just">
              <a:lnSpc>
                <a:spcPct val="90000"/>
              </a:lnSpc>
              <a:spcBef>
                <a:spcPts val="1200"/>
              </a:spcBef>
            </a:pPr>
            <a:r>
              <a:rPr lang="sk-SK" sz="2100" b="1" dirty="0"/>
              <a:t>Listinná (písomná) forma </a:t>
            </a:r>
            <a:r>
              <a:rPr lang="sk-SK" sz="2100" b="1" dirty="0" err="1"/>
              <a:t>ŽoNFP</a:t>
            </a:r>
            <a:r>
              <a:rPr lang="sk-SK" sz="2100" b="1" dirty="0"/>
              <a:t> </a:t>
            </a:r>
            <a:r>
              <a:rPr lang="sk-SK" sz="2100" dirty="0"/>
              <a:t>musí byť vygenerovaná z </a:t>
            </a:r>
            <a:r>
              <a:rPr lang="sk-SK" sz="2100" dirty="0" smtClean="0"/>
              <a:t>ITMS2014+, po </a:t>
            </a:r>
            <a:r>
              <a:rPr lang="sk-SK" sz="2100" dirty="0"/>
              <a:t>odoslaní cez aplikáciu ITMS2014+, vlastnoručne </a:t>
            </a:r>
            <a:r>
              <a:rPr lang="sk-SK" sz="2100" b="1" dirty="0"/>
              <a:t>podpísaná</a:t>
            </a:r>
            <a:r>
              <a:rPr lang="sk-SK" sz="2100" dirty="0"/>
              <a:t> </a:t>
            </a:r>
            <a:r>
              <a:rPr lang="sk-SK" sz="2100" b="1" dirty="0"/>
              <a:t>štatutárnym orgánom žiadateľa </a:t>
            </a:r>
            <a:r>
              <a:rPr lang="sk-SK" sz="2100" dirty="0"/>
              <a:t>a </a:t>
            </a:r>
            <a:r>
              <a:rPr lang="sk-SK" sz="2100" b="1" dirty="0"/>
              <a:t>doručená so všetkými prílohami </a:t>
            </a:r>
            <a:r>
              <a:rPr lang="sk-SK" sz="2100" dirty="0"/>
              <a:t>v uzavretom a neprehľadnom </a:t>
            </a:r>
            <a:r>
              <a:rPr lang="sk-SK" sz="2100" dirty="0" smtClean="0"/>
              <a:t>obale na adresu </a:t>
            </a:r>
            <a:r>
              <a:rPr lang="sk-SK" sz="2100" dirty="0" smtClean="0"/>
              <a:t>poskytovateľa</a:t>
            </a:r>
            <a:r>
              <a:rPr lang="sk-SK" sz="2100" dirty="0"/>
              <a:t>. </a:t>
            </a:r>
            <a:endParaRPr lang="sk-SK" sz="2100" dirty="0" smtClean="0"/>
          </a:p>
          <a:p>
            <a:pPr algn="just">
              <a:lnSpc>
                <a:spcPct val="90000"/>
              </a:lnSpc>
              <a:spcBef>
                <a:spcPts val="1200"/>
              </a:spcBef>
            </a:pPr>
            <a:r>
              <a:rPr lang="sk-SK" sz="2100" dirty="0" err="1" smtClean="0"/>
              <a:t>ŽoNFP</a:t>
            </a:r>
            <a:r>
              <a:rPr lang="sk-SK" sz="2100" dirty="0" smtClean="0"/>
              <a:t> </a:t>
            </a:r>
            <a:r>
              <a:rPr lang="sk-SK" sz="2100" dirty="0"/>
              <a:t>sa považuje za  predloženú </a:t>
            </a:r>
            <a:r>
              <a:rPr lang="sk-SK" sz="2100" b="1" dirty="0"/>
              <a:t>včas</a:t>
            </a:r>
            <a:r>
              <a:rPr lang="sk-SK" sz="2100" dirty="0"/>
              <a:t>, ak je doručená v </a:t>
            </a:r>
            <a:r>
              <a:rPr lang="sk-SK" sz="2100" b="1" dirty="0"/>
              <a:t>elektronickej forme </a:t>
            </a:r>
            <a:r>
              <a:rPr lang="sk-SK" sz="2100" dirty="0"/>
              <a:t>odoslaním cez verejnú časť aplikácie ITMS 2014+ do termínu uzavretia jednotlivých kôl, resp. výzvy </a:t>
            </a:r>
            <a:r>
              <a:rPr lang="sk-SK" sz="2100" b="1" dirty="0"/>
              <a:t>a zároveň </a:t>
            </a:r>
            <a:r>
              <a:rPr lang="sk-SK" sz="2100" dirty="0"/>
              <a:t>je predložená </a:t>
            </a:r>
            <a:r>
              <a:rPr lang="sk-SK" sz="2100" b="1" dirty="0"/>
              <a:t>fyzicky v písomnej forme</a:t>
            </a:r>
            <a:r>
              <a:rPr lang="sk-SK" sz="2100" dirty="0"/>
              <a:t>, pričom do termínu uzavretia jednotlivých kôl, resp. výzvy. </a:t>
            </a:r>
            <a:endParaRPr lang="sk-SK" sz="2100" dirty="0" smtClean="0"/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28092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7. Žiadosť o NFP – Predkladanie </a:t>
            </a:r>
            <a:r>
              <a:rPr lang="sk-SK" sz="2900" b="1" dirty="0" err="1" smtClean="0">
                <a:solidFill>
                  <a:schemeClr val="accent6">
                    <a:lumMod val="75000"/>
                  </a:schemeClr>
                </a:solidFill>
              </a:rPr>
              <a:t>ŽoNFP</a:t>
            </a:r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201408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943273"/>
            <a:ext cx="8280920" cy="5222031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</a:pPr>
            <a:r>
              <a:rPr lang="sk-SK" sz="2100" b="1" dirty="0" smtClean="0"/>
              <a:t>Rozhodujúcim </a:t>
            </a:r>
            <a:r>
              <a:rPr lang="sk-SK" sz="2100" b="1" dirty="0"/>
              <a:t>dátumom </a:t>
            </a:r>
            <a:r>
              <a:rPr lang="sk-SK" sz="2100" dirty="0"/>
              <a:t>na splnenie </a:t>
            </a:r>
            <a:r>
              <a:rPr lang="sk-SK" sz="2100" dirty="0" smtClean="0"/>
              <a:t>podmienky </a:t>
            </a:r>
            <a:r>
              <a:rPr lang="sk-SK" sz="2100" b="1" dirty="0" smtClean="0"/>
              <a:t>podania včas</a:t>
            </a:r>
            <a:r>
              <a:rPr lang="sk-SK" sz="2100" dirty="0" smtClean="0"/>
              <a:t> je </a:t>
            </a:r>
            <a:r>
              <a:rPr lang="sk-SK" sz="2100" dirty="0"/>
              <a:t>dátum odovzdania písomnej verzie žiadosti o NFP poskytovateľovi</a:t>
            </a:r>
            <a:r>
              <a:rPr lang="sk-SK" sz="2100" dirty="0" smtClean="0"/>
              <a:t>.</a:t>
            </a:r>
          </a:p>
          <a:p>
            <a:pPr algn="just">
              <a:spcBef>
                <a:spcPts val="600"/>
              </a:spcBef>
            </a:pPr>
            <a:r>
              <a:rPr lang="sk-SK" sz="2100" dirty="0" smtClean="0"/>
              <a:t>Doručená </a:t>
            </a:r>
            <a:r>
              <a:rPr lang="sk-SK" sz="2100" dirty="0" err="1"/>
              <a:t>ŽoNFP</a:t>
            </a:r>
            <a:r>
              <a:rPr lang="sk-SK" sz="2100" dirty="0"/>
              <a:t> musí obsahovať:</a:t>
            </a:r>
          </a:p>
          <a:p>
            <a:pPr marL="539750" indent="-179388" algn="just">
              <a:lnSpc>
                <a:spcPct val="90000"/>
              </a:lnSpc>
              <a:spcBef>
                <a:spcPts val="0"/>
              </a:spcBef>
              <a:buNone/>
            </a:pPr>
            <a:r>
              <a:rPr lang="sk-SK" sz="2100" dirty="0"/>
              <a:t>- 1x podpísaný originál </a:t>
            </a:r>
            <a:r>
              <a:rPr lang="sk-SK" sz="2100" dirty="0" err="1"/>
              <a:t>ŽoNFP</a:t>
            </a:r>
            <a:r>
              <a:rPr lang="sk-SK" sz="2100" dirty="0"/>
              <a:t> s prílohami  zviazaná v jednom celku v pevnej </a:t>
            </a:r>
            <a:r>
              <a:rPr lang="sk-SK" sz="2100" dirty="0" smtClean="0"/>
              <a:t>väzbe,</a:t>
            </a:r>
            <a:endParaRPr lang="sk-SK" sz="2100" dirty="0"/>
          </a:p>
          <a:p>
            <a:pPr marL="539750" indent="-179388" algn="just">
              <a:lnSpc>
                <a:spcPct val="90000"/>
              </a:lnSpc>
              <a:spcBef>
                <a:spcPts val="0"/>
              </a:spcBef>
              <a:buNone/>
            </a:pPr>
            <a:r>
              <a:rPr lang="sk-SK" sz="2100" dirty="0"/>
              <a:t>- 1x kópiu </a:t>
            </a:r>
            <a:r>
              <a:rPr lang="sk-SK" sz="2100" dirty="0" err="1"/>
              <a:t>ŽoNFP</a:t>
            </a:r>
            <a:r>
              <a:rPr lang="sk-SK" sz="2100" dirty="0"/>
              <a:t> s prílohami zviazaná v jednom celku v pevnej </a:t>
            </a:r>
            <a:r>
              <a:rPr lang="sk-SK" sz="2100" dirty="0" smtClean="0"/>
              <a:t>väzbe.</a:t>
            </a:r>
            <a:endParaRPr lang="sk-SK" sz="2100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sk-SK" sz="2100" b="1" dirty="0"/>
              <a:t>Písomná forma </a:t>
            </a:r>
            <a:r>
              <a:rPr lang="sk-SK" sz="2100" dirty="0" err="1"/>
              <a:t>ŽoNFP</a:t>
            </a:r>
            <a:r>
              <a:rPr lang="sk-SK" sz="2100" dirty="0"/>
              <a:t> s prílohami </a:t>
            </a:r>
            <a:r>
              <a:rPr lang="sk-SK" sz="2100" b="1" dirty="0"/>
              <a:t>musí byť identická s elektronicky podanou </a:t>
            </a:r>
            <a:r>
              <a:rPr lang="sk-SK" sz="2100" dirty="0" err="1"/>
              <a:t>ŽoNFP</a:t>
            </a:r>
            <a:r>
              <a:rPr lang="sk-SK" sz="2100" dirty="0"/>
              <a:t> s prílohami cez ITMS 2014+.</a:t>
            </a:r>
          </a:p>
          <a:p>
            <a:pPr algn="just">
              <a:spcBef>
                <a:spcPts val="0"/>
              </a:spcBef>
            </a:pPr>
            <a:r>
              <a:rPr lang="sk-SK" sz="2100" dirty="0"/>
              <a:t>Žiadateľ musí uviesť </a:t>
            </a:r>
            <a:r>
              <a:rPr lang="sk-SK" sz="2100" b="1" u="sng" dirty="0"/>
              <a:t>na obale žiadosti </a:t>
            </a:r>
            <a:r>
              <a:rPr lang="sk-SK" sz="2100" dirty="0"/>
              <a:t>nasledovné informácie:</a:t>
            </a:r>
          </a:p>
          <a:p>
            <a:pPr marL="973137" algn="just">
              <a:lnSpc>
                <a:spcPts val="2000"/>
              </a:lnSpc>
              <a:spcBef>
                <a:spcPts val="0"/>
              </a:spcBef>
              <a:buFontTx/>
              <a:buChar char="-"/>
            </a:pPr>
            <a:r>
              <a:rPr lang="sk-SK" sz="2000" b="1" dirty="0" smtClean="0"/>
              <a:t>názov </a:t>
            </a:r>
            <a:r>
              <a:rPr lang="sk-SK" sz="2000" b="1" dirty="0"/>
              <a:t>a adresa </a:t>
            </a:r>
            <a:r>
              <a:rPr lang="sk-SK" sz="2000" b="1" dirty="0" smtClean="0"/>
              <a:t>žiadateľa</a:t>
            </a:r>
          </a:p>
          <a:p>
            <a:pPr marL="973137" algn="just">
              <a:lnSpc>
                <a:spcPts val="2000"/>
              </a:lnSpc>
              <a:spcBef>
                <a:spcPts val="0"/>
              </a:spcBef>
              <a:buFontTx/>
              <a:buChar char="-"/>
            </a:pPr>
            <a:r>
              <a:rPr lang="sk-SK" sz="2000" b="1" dirty="0" smtClean="0"/>
              <a:t>názov projektu</a:t>
            </a:r>
          </a:p>
          <a:p>
            <a:pPr marL="973137" algn="just">
              <a:lnSpc>
                <a:spcPts val="2000"/>
              </a:lnSpc>
              <a:spcBef>
                <a:spcPts val="0"/>
              </a:spcBef>
              <a:buFontTx/>
              <a:buChar char="-"/>
            </a:pPr>
            <a:r>
              <a:rPr lang="sk-SK" sz="2000" dirty="0" smtClean="0"/>
              <a:t>názov </a:t>
            </a:r>
            <a:r>
              <a:rPr lang="sk-SK" sz="2000" dirty="0"/>
              <a:t>a adresa Poskytovateľa: </a:t>
            </a:r>
            <a:r>
              <a:rPr lang="sk-SK" sz="2000" b="1" dirty="0"/>
              <a:t>Implementačná agentúra Ministerstva práce, sociálnych vecí a rodiny  </a:t>
            </a:r>
            <a:r>
              <a:rPr lang="sk-SK" sz="2000" b="1" dirty="0" smtClean="0"/>
              <a:t>Slovenskej </a:t>
            </a:r>
            <a:r>
              <a:rPr lang="sk-SK" sz="2000" b="1" dirty="0"/>
              <a:t>republiky, </a:t>
            </a:r>
            <a:r>
              <a:rPr lang="sk-SK" sz="2000" b="1" dirty="0" err="1"/>
              <a:t>Špitálska</a:t>
            </a:r>
            <a:r>
              <a:rPr lang="sk-SK" sz="2000" b="1" dirty="0"/>
              <a:t> 6, </a:t>
            </a:r>
            <a:r>
              <a:rPr lang="sk-SK" sz="2000" b="1" dirty="0" smtClean="0"/>
              <a:t>814 </a:t>
            </a:r>
            <a:r>
              <a:rPr lang="sk-SK" sz="2000" b="1" dirty="0"/>
              <a:t>55 Bratislava </a:t>
            </a:r>
            <a:endParaRPr lang="sk-SK" sz="2000" b="1" dirty="0" smtClean="0"/>
          </a:p>
          <a:p>
            <a:pPr marL="973137" algn="just">
              <a:lnSpc>
                <a:spcPts val="2000"/>
              </a:lnSpc>
              <a:spcBef>
                <a:spcPts val="0"/>
              </a:spcBef>
              <a:buFontTx/>
              <a:buChar char="-"/>
            </a:pPr>
            <a:r>
              <a:rPr lang="sk-SK" sz="2000" dirty="0" smtClean="0"/>
              <a:t>názov </a:t>
            </a:r>
            <a:r>
              <a:rPr lang="sk-SK" sz="2000" dirty="0"/>
              <a:t>operačného programu: </a:t>
            </a:r>
            <a:r>
              <a:rPr lang="sk-SK" sz="2000" b="1" dirty="0"/>
              <a:t>Operačný program Ľudské </a:t>
            </a:r>
            <a:r>
              <a:rPr lang="sk-SK" sz="2000" b="1" dirty="0" smtClean="0"/>
              <a:t>zdroje</a:t>
            </a:r>
          </a:p>
          <a:p>
            <a:pPr marL="973137" algn="just">
              <a:lnSpc>
                <a:spcPts val="2000"/>
              </a:lnSpc>
              <a:spcBef>
                <a:spcPts val="0"/>
              </a:spcBef>
              <a:buFontTx/>
              <a:buChar char="-"/>
            </a:pPr>
            <a:r>
              <a:rPr lang="sk-SK" sz="2000" dirty="0" smtClean="0"/>
              <a:t>kód </a:t>
            </a:r>
            <a:r>
              <a:rPr lang="sk-SK" sz="2000" dirty="0"/>
              <a:t>výzvy: </a:t>
            </a:r>
            <a:r>
              <a:rPr lang="sk-SK" sz="2000" b="1" dirty="0"/>
              <a:t>OP ĽZ DOP </a:t>
            </a:r>
            <a:r>
              <a:rPr lang="sk-SK" sz="2000" b="1" dirty="0" smtClean="0">
                <a:solidFill>
                  <a:srgbClr val="FF0000"/>
                </a:solidFill>
              </a:rPr>
              <a:t>20XX/X.X.X/XX</a:t>
            </a:r>
            <a:endParaRPr lang="sk-SK" sz="2000" b="1" dirty="0">
              <a:solidFill>
                <a:srgbClr val="FF0000"/>
              </a:solidFill>
            </a:endParaRPr>
          </a:p>
          <a:p>
            <a:pPr marL="973137" algn="just">
              <a:lnSpc>
                <a:spcPts val="2000"/>
              </a:lnSpc>
              <a:spcBef>
                <a:spcPts val="0"/>
              </a:spcBef>
              <a:buFontTx/>
              <a:buChar char="-"/>
            </a:pPr>
            <a:r>
              <a:rPr lang="sk-SK" sz="2000" dirty="0" smtClean="0"/>
              <a:t>nápis</a:t>
            </a:r>
            <a:r>
              <a:rPr lang="sk-SK" sz="2000" dirty="0"/>
              <a:t>: </a:t>
            </a:r>
            <a:r>
              <a:rPr lang="sk-SK" sz="2000" b="1" dirty="0"/>
              <a:t>„Žiadosť o NFP“ </a:t>
            </a:r>
            <a:r>
              <a:rPr lang="sk-SK" sz="2000" dirty="0"/>
              <a:t>a </a:t>
            </a:r>
            <a:r>
              <a:rPr lang="sk-SK" sz="2000" b="1" dirty="0"/>
              <a:t>„</a:t>
            </a:r>
            <a:r>
              <a:rPr lang="sk-SK" sz="2000" b="1" dirty="0" smtClean="0"/>
              <a:t>NEOTVÁRAŤ“</a:t>
            </a:r>
            <a:endParaRPr lang="sk-SK" sz="2000" b="1" dirty="0"/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28092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7. Žiadosť o NFP – Predkladanie </a:t>
            </a:r>
            <a:r>
              <a:rPr lang="sk-SK" sz="2900" b="1" dirty="0" err="1" smtClean="0">
                <a:solidFill>
                  <a:schemeClr val="accent6">
                    <a:lumMod val="75000"/>
                  </a:schemeClr>
                </a:solidFill>
              </a:rPr>
              <a:t>ŽoNFP</a:t>
            </a:r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103587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268760"/>
            <a:ext cx="8186766" cy="4608512"/>
          </a:xfrm>
        </p:spPr>
        <p:txBody>
          <a:bodyPr>
            <a:normAutofit fontScale="92500" lnSpcReduction="2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sk-SK" sz="2400" dirty="0" smtClean="0"/>
              <a:t>Žiadateľ </a:t>
            </a:r>
            <a:r>
              <a:rPr lang="sk-SK" sz="2400" dirty="0"/>
              <a:t>je povinný predložiť </a:t>
            </a:r>
            <a:r>
              <a:rPr lang="sk-SK" sz="2400" dirty="0" err="1"/>
              <a:t>ŽoNFP</a:t>
            </a:r>
            <a:r>
              <a:rPr lang="sk-SK" sz="2400" dirty="0"/>
              <a:t> jedným z uvedených spôsobov</a:t>
            </a:r>
            <a:r>
              <a:rPr lang="sk-SK" sz="2400" dirty="0" smtClean="0"/>
              <a:t>:</a:t>
            </a:r>
          </a:p>
          <a:p>
            <a:pPr marL="449263" indent="-179388"/>
            <a:r>
              <a:rPr lang="sk-SK" sz="2400" dirty="0" err="1" smtClean="0"/>
              <a:t>ŽoNFP</a:t>
            </a:r>
            <a:r>
              <a:rPr lang="sk-SK" sz="2400" dirty="0" smtClean="0"/>
              <a:t> s prílohami je možné </a:t>
            </a:r>
            <a:r>
              <a:rPr lang="sk-SK" sz="2400" dirty="0"/>
              <a:t>zaslať</a:t>
            </a:r>
            <a:r>
              <a:rPr lang="sk-SK" sz="2400" b="1" dirty="0"/>
              <a:t> v listinnej (písomnej) forme </a:t>
            </a:r>
            <a:r>
              <a:rPr lang="sk-SK" sz="2400" b="1" u="sng" dirty="0"/>
              <a:t>doporučenou poštou na adresu p</a:t>
            </a:r>
            <a:r>
              <a:rPr lang="sk-SK" sz="2400" b="1" u="sng" dirty="0" smtClean="0"/>
              <a:t>oskytovateľa:</a:t>
            </a:r>
          </a:p>
          <a:p>
            <a:pPr marL="809625" indent="0">
              <a:buNone/>
            </a:pPr>
            <a:r>
              <a:rPr lang="sk-SK" sz="2400" dirty="0"/>
              <a:t>Implementačná agentúra Ministerstva práce, sociálnych vecí a rodiny Slovenskej republiky </a:t>
            </a:r>
            <a:br>
              <a:rPr lang="sk-SK" sz="2400" dirty="0"/>
            </a:br>
            <a:r>
              <a:rPr lang="sk-SK" sz="2400" dirty="0" err="1" smtClean="0"/>
              <a:t>Špitálska</a:t>
            </a:r>
            <a:r>
              <a:rPr lang="sk-SK" sz="2400" dirty="0" smtClean="0"/>
              <a:t> </a:t>
            </a:r>
            <a:r>
              <a:rPr lang="sk-SK" sz="2400" dirty="0"/>
              <a:t>6 </a:t>
            </a:r>
            <a:br>
              <a:rPr lang="sk-SK" sz="2400" dirty="0"/>
            </a:br>
            <a:r>
              <a:rPr lang="sk-SK" sz="2400" dirty="0" smtClean="0"/>
              <a:t>814 55 Bratislava</a:t>
            </a:r>
          </a:p>
          <a:p>
            <a:pPr marL="449263" indent="-179388"/>
            <a:r>
              <a:rPr lang="sk-SK" sz="2400" dirty="0" err="1"/>
              <a:t>ŽoNFP</a:t>
            </a:r>
            <a:r>
              <a:rPr lang="sk-SK" sz="2400" dirty="0"/>
              <a:t> s prílohami je možné doručiť </a:t>
            </a:r>
            <a:r>
              <a:rPr lang="sk-SK" sz="2400" b="1" dirty="0"/>
              <a:t>v listinnej (písomnej) forme</a:t>
            </a:r>
            <a:r>
              <a:rPr lang="sk-SK" sz="2400" dirty="0"/>
              <a:t> </a:t>
            </a:r>
            <a:r>
              <a:rPr lang="sk-SK" sz="2400" b="1" u="sng" dirty="0"/>
              <a:t>osobne do podateľne </a:t>
            </a:r>
            <a:r>
              <a:rPr lang="sk-SK" sz="2400" b="1" u="sng" dirty="0" smtClean="0"/>
              <a:t>poskytovateľa </a:t>
            </a:r>
            <a:r>
              <a:rPr lang="sk-SK" sz="2400" b="1" u="sng" dirty="0"/>
              <a:t>alebo kuriérskou službou</a:t>
            </a:r>
            <a:r>
              <a:rPr lang="sk-SK" sz="2400" b="1" dirty="0"/>
              <a:t> v pracovné dni v časoch zverejnených na webovom sídle </a:t>
            </a:r>
            <a:r>
              <a:rPr lang="sk-SK" sz="2400" b="1" dirty="0" smtClean="0"/>
              <a:t>poskytovateľa </a:t>
            </a:r>
            <a:r>
              <a:rPr lang="sk-SK" sz="2400" u="sng" dirty="0" err="1">
                <a:hlinkClick r:id="rId3"/>
              </a:rPr>
              <a:t>www.ia.gov.sk</a:t>
            </a:r>
            <a:r>
              <a:rPr lang="sk-SK" sz="2400" b="1" dirty="0"/>
              <a:t> na </a:t>
            </a:r>
            <a:r>
              <a:rPr lang="sk-SK" sz="2400" b="1" dirty="0" smtClean="0"/>
              <a:t>adresu:</a:t>
            </a:r>
          </a:p>
          <a:p>
            <a:pPr marL="809625" indent="0">
              <a:buNone/>
            </a:pPr>
            <a:r>
              <a:rPr lang="sk-SK" sz="2400" dirty="0"/>
              <a:t>Implementačná agentúra Ministerstva práce, sociálnych vecí a rodiny Slovenskej republiky </a:t>
            </a:r>
            <a:br>
              <a:rPr lang="sk-SK" sz="2400" dirty="0"/>
            </a:br>
            <a:r>
              <a:rPr lang="sk-SK" sz="2400" dirty="0" err="1" smtClean="0"/>
              <a:t>Špitálska</a:t>
            </a:r>
            <a:r>
              <a:rPr lang="sk-SK" sz="2400" dirty="0" smtClean="0"/>
              <a:t> </a:t>
            </a:r>
            <a:r>
              <a:rPr lang="sk-SK" sz="2400" dirty="0"/>
              <a:t>27 </a:t>
            </a:r>
            <a:br>
              <a:rPr lang="sk-SK" sz="2400" dirty="0"/>
            </a:br>
            <a:r>
              <a:rPr lang="sk-SK" sz="2400" dirty="0" smtClean="0"/>
              <a:t>814 </a:t>
            </a:r>
            <a:r>
              <a:rPr lang="sk-SK" sz="2400" dirty="0"/>
              <a:t>55 </a:t>
            </a:r>
            <a:r>
              <a:rPr lang="sk-SK" sz="2400" dirty="0" smtClean="0"/>
              <a:t>Bratislava</a:t>
            </a:r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28092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7. Žiadosť o NFP – Miesto a spôsob podania </a:t>
            </a:r>
            <a:r>
              <a:rPr lang="sk-SK" sz="2900" b="1" dirty="0" err="1" smtClean="0">
                <a:solidFill>
                  <a:schemeClr val="accent6">
                    <a:lumMod val="75000"/>
                  </a:schemeClr>
                </a:solidFill>
              </a:rPr>
              <a:t>ŽoNFP</a:t>
            </a:r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162850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124744"/>
            <a:ext cx="8186766" cy="504056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spcAft>
                <a:spcPts val="600"/>
              </a:spcAft>
              <a:buNone/>
            </a:pPr>
            <a:r>
              <a:rPr lang="sk-SK" sz="2200" dirty="0"/>
              <a:t>Žiadosť o NFP spracováva žiadateľ na základe výzvy a podľa usmernení konkrétnej výzvy a Príručky pre žiadateľa</a:t>
            </a:r>
            <a:r>
              <a:rPr lang="sk-SK" sz="2200" dirty="0" smtClean="0"/>
              <a:t>.</a:t>
            </a:r>
            <a:endParaRPr lang="sk-SK" sz="2200" b="1" cap="all" dirty="0" smtClean="0"/>
          </a:p>
          <a:p>
            <a:pPr marL="0" indent="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sk-SK" sz="2200" b="1" cap="all" dirty="0" smtClean="0"/>
              <a:t>Príručka </a:t>
            </a:r>
            <a:r>
              <a:rPr lang="sk-SK" sz="2200" b="1" cap="all" dirty="0"/>
              <a:t>pre </a:t>
            </a:r>
            <a:r>
              <a:rPr lang="sk-SK" sz="2200" b="1" cap="all" dirty="0" smtClean="0"/>
              <a:t>žiadateľa o</a:t>
            </a:r>
            <a:r>
              <a:rPr lang="sk-SK" sz="2200" b="1" cap="all" dirty="0"/>
              <a:t> nenávratný finančný príspevok </a:t>
            </a:r>
            <a:r>
              <a:rPr lang="sk-SK" sz="2200" b="1" dirty="0" smtClean="0"/>
              <a:t>v</a:t>
            </a:r>
            <a:r>
              <a:rPr lang="sk-SK" sz="2200" b="1" dirty="0"/>
              <a:t> rámci výziev na predkladanie žiadostí o NFP pre dopytovo orientované projekty a vyzvaní pre národné projekty </a:t>
            </a:r>
            <a:r>
              <a:rPr lang="sk-SK" sz="2200" b="1" dirty="0" smtClean="0"/>
              <a:t>(</a:t>
            </a:r>
            <a:r>
              <a:rPr lang="sk-SK" sz="2200" b="1" dirty="0"/>
              <a:t>pre prioritné osi 2, </a:t>
            </a:r>
            <a:r>
              <a:rPr lang="sk-SK" sz="2200" b="1" dirty="0" smtClean="0"/>
              <a:t>3 a</a:t>
            </a:r>
            <a:r>
              <a:rPr lang="sk-SK" sz="2200" b="1" dirty="0"/>
              <a:t> 4</a:t>
            </a:r>
            <a:r>
              <a:rPr lang="sk-SK" sz="2200" b="1" dirty="0" smtClean="0"/>
              <a:t>)  </a:t>
            </a:r>
          </a:p>
          <a:p>
            <a:pPr marL="0" inden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200" b="1" i="1" dirty="0" smtClean="0"/>
              <a:t>ďalej aj </a:t>
            </a:r>
            <a:r>
              <a:rPr lang="sk-SK" sz="2200" b="1" dirty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sk-SK" sz="2200" b="1" dirty="0" smtClean="0">
                <a:solidFill>
                  <a:schemeClr val="accent6">
                    <a:lumMod val="75000"/>
                  </a:schemeClr>
                </a:solidFill>
              </a:rPr>
              <a:t>ríručka pre žiadateľa </a:t>
            </a:r>
            <a:r>
              <a:rPr lang="sk-SK" sz="2200" b="1" i="1" dirty="0" smtClean="0"/>
              <a:t>alebo</a:t>
            </a:r>
            <a:r>
              <a:rPr lang="sk-SK" sz="22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sk-SK" sz="2200" b="1" dirty="0" err="1" smtClean="0">
                <a:solidFill>
                  <a:schemeClr val="accent6">
                    <a:lumMod val="75000"/>
                  </a:schemeClr>
                </a:solidFill>
              </a:rPr>
              <a:t>PpŽ</a:t>
            </a:r>
            <a:r>
              <a:rPr lang="sk-SK" sz="22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sk-SK" sz="2200" b="1" i="1" dirty="0" err="1" smtClean="0"/>
              <a:t>alebo</a:t>
            </a:r>
            <a:r>
              <a:rPr lang="sk-SK" sz="2200" b="1" dirty="0" smtClean="0">
                <a:solidFill>
                  <a:schemeClr val="accent6">
                    <a:lumMod val="75000"/>
                  </a:schemeClr>
                </a:solidFill>
              </a:rPr>
              <a:t> príručka </a:t>
            </a:r>
            <a:endParaRPr lang="sk-SK" sz="2200" dirty="0" smtClean="0"/>
          </a:p>
          <a:p>
            <a:pPr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200" dirty="0" smtClean="0"/>
              <a:t>Základný dokument a dôležitý sprievodca pre žiadateľa o NFP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200" dirty="0" smtClean="0"/>
              <a:t>Záväzný dokument </a:t>
            </a:r>
            <a:r>
              <a:rPr lang="sk-SK" sz="2200" dirty="0"/>
              <a:t>pre všetkých žiadateľov o NFP, ktorí chcú získať pomoc z prostriedkov EŠIF z OP ĽZ v rámci prioritných osí 2,3 a </a:t>
            </a:r>
            <a:r>
              <a:rPr lang="sk-SK" sz="2200" dirty="0" smtClean="0"/>
              <a:t>4</a:t>
            </a:r>
            <a:endParaRPr lang="sk-SK" sz="2200" b="1" dirty="0" smtClean="0"/>
          </a:p>
          <a:p>
            <a:pPr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200" b="1" dirty="0"/>
              <a:t>Gestorom </a:t>
            </a:r>
            <a:r>
              <a:rPr lang="sk-SK" sz="2200" dirty="0" err="1" smtClean="0"/>
              <a:t>PpŽ</a:t>
            </a:r>
            <a:r>
              <a:rPr lang="sk-SK" sz="2200" dirty="0" smtClean="0"/>
              <a:t> je riadiaci orgán (RO) </a:t>
            </a:r>
            <a:r>
              <a:rPr lang="sk-SK" sz="2200" dirty="0"/>
              <a:t>– </a:t>
            </a:r>
            <a:r>
              <a:rPr lang="sk-SK" sz="2200" b="1" dirty="0"/>
              <a:t>MPSVR </a:t>
            </a:r>
            <a:r>
              <a:rPr lang="sk-SK" sz="2200" b="1" dirty="0" smtClean="0"/>
              <a:t>SR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200" b="1" dirty="0" smtClean="0"/>
              <a:t>Poskytovateľom</a:t>
            </a:r>
            <a:r>
              <a:rPr lang="sk-SK" sz="2200" dirty="0" smtClean="0"/>
              <a:t> pre DOP je sprostredkovateľský orgán (SO)           </a:t>
            </a:r>
            <a:r>
              <a:rPr lang="sk-SK" sz="2200" b="1" dirty="0" smtClean="0"/>
              <a:t>IA </a:t>
            </a:r>
            <a:r>
              <a:rPr lang="sk-SK" sz="2200" b="1" dirty="0"/>
              <a:t>MPSVR </a:t>
            </a:r>
            <a:r>
              <a:rPr lang="sk-SK" sz="2200" b="1" dirty="0" smtClean="0"/>
              <a:t>SR</a:t>
            </a:r>
            <a:endParaRPr lang="sk-SK" sz="2200" b="1" dirty="0"/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3200" b="1" dirty="0">
                <a:solidFill>
                  <a:schemeClr val="accent6">
                    <a:lumMod val="75000"/>
                  </a:schemeClr>
                </a:solidFill>
              </a:rPr>
              <a:t>1. Formálne náležitosti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201408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196752"/>
            <a:ext cx="8186766" cy="4536504"/>
          </a:xfrm>
        </p:spPr>
        <p:txBody>
          <a:bodyPr>
            <a:noAutofit/>
          </a:bodyPr>
          <a:lstStyle/>
          <a:p>
            <a:pPr marL="0" lvl="2" indent="0" algn="just">
              <a:lnSpc>
                <a:spcPts val="2200"/>
              </a:lnSpc>
              <a:spcBef>
                <a:spcPts val="1200"/>
              </a:spcBef>
              <a:buNone/>
            </a:pPr>
            <a:r>
              <a:rPr lang="sk-SK" sz="2000" b="1" dirty="0"/>
              <a:t>Oprávnenosť </a:t>
            </a:r>
            <a:r>
              <a:rPr lang="sk-SK" sz="2000" b="1" dirty="0" smtClean="0"/>
              <a:t>žiadateľa </a:t>
            </a:r>
            <a:endParaRPr lang="sk-SK" sz="2000" b="1" dirty="0"/>
          </a:p>
          <a:p>
            <a:pPr algn="just">
              <a:spcBef>
                <a:spcPts val="0"/>
              </a:spcBef>
            </a:pPr>
            <a:endParaRPr lang="sk-SK" sz="800" dirty="0" smtClean="0"/>
          </a:p>
          <a:p>
            <a:pPr algn="just">
              <a:lnSpc>
                <a:spcPts val="2200"/>
              </a:lnSpc>
              <a:spcBef>
                <a:spcPts val="600"/>
              </a:spcBef>
            </a:pPr>
            <a:r>
              <a:rPr lang="sk-SK" sz="2000" dirty="0" smtClean="0"/>
              <a:t>Oprávneným </a:t>
            </a:r>
            <a:r>
              <a:rPr lang="sk-SK" sz="2000" dirty="0"/>
              <a:t>žiadateľom je subjekt uvedený vo </a:t>
            </a:r>
            <a:r>
              <a:rPr lang="sk-SK" sz="2000" dirty="0" smtClean="0"/>
              <a:t>výzve. </a:t>
            </a:r>
          </a:p>
          <a:p>
            <a:pPr algn="just">
              <a:lnSpc>
                <a:spcPts val="2200"/>
              </a:lnSpc>
              <a:spcBef>
                <a:spcPts val="600"/>
              </a:spcBef>
            </a:pPr>
            <a:r>
              <a:rPr lang="sk-SK" sz="2000" dirty="0" smtClean="0"/>
              <a:t>Upozorňujeme </a:t>
            </a:r>
            <a:r>
              <a:rPr lang="sk-SK" sz="2000" dirty="0"/>
              <a:t>žiadateľov, aby si dôkladne prečítali všetky podmienky oprávnenosti žiadateľa. </a:t>
            </a:r>
            <a:endParaRPr lang="sk-SK" sz="1000" dirty="0"/>
          </a:p>
          <a:p>
            <a:pPr marL="0" lvl="2" indent="0" algn="just">
              <a:lnSpc>
                <a:spcPts val="2200"/>
              </a:lnSpc>
              <a:spcBef>
                <a:spcPts val="600"/>
              </a:spcBef>
              <a:buNone/>
            </a:pPr>
            <a:endParaRPr lang="sk-SK" sz="800" b="1" dirty="0" smtClean="0"/>
          </a:p>
          <a:p>
            <a:pPr marL="0" lvl="2" indent="0" algn="just">
              <a:lnSpc>
                <a:spcPts val="2200"/>
              </a:lnSpc>
              <a:spcBef>
                <a:spcPts val="600"/>
              </a:spcBef>
              <a:buNone/>
            </a:pPr>
            <a:r>
              <a:rPr lang="sk-SK" sz="2000" b="1" dirty="0" smtClean="0"/>
              <a:t>Oprávnenosť </a:t>
            </a:r>
            <a:r>
              <a:rPr lang="sk-SK" sz="2000" b="1" dirty="0"/>
              <a:t>partnera  </a:t>
            </a:r>
            <a:r>
              <a:rPr lang="sk-SK" sz="2000" b="1" dirty="0" smtClean="0"/>
              <a:t>žiadateľa</a:t>
            </a:r>
            <a:endParaRPr lang="sk-SK" sz="800" dirty="0"/>
          </a:p>
          <a:p>
            <a:pPr marL="0" lvl="2" indent="0" algn="just">
              <a:spcBef>
                <a:spcPts val="0"/>
              </a:spcBef>
              <a:buNone/>
            </a:pPr>
            <a:endParaRPr lang="sk-SK" sz="800" b="1" dirty="0"/>
          </a:p>
          <a:p>
            <a:pPr algn="just">
              <a:lnSpc>
                <a:spcPts val="2200"/>
              </a:lnSpc>
              <a:spcBef>
                <a:spcPts val="600"/>
              </a:spcBef>
            </a:pPr>
            <a:r>
              <a:rPr lang="sk-SK" sz="2000" dirty="0"/>
              <a:t>Informácia, či </a:t>
            </a:r>
            <a:r>
              <a:rPr lang="sk-SK" sz="2000" dirty="0" smtClean="0"/>
              <a:t>výzva </a:t>
            </a:r>
            <a:r>
              <a:rPr lang="sk-SK" sz="2000" dirty="0"/>
              <a:t>umožňuje partnerstvo, alebo či je žiadateľ povinný mať </a:t>
            </a:r>
            <a:r>
              <a:rPr lang="sk-SK" sz="2000" dirty="0" smtClean="0"/>
              <a:t>partnera </a:t>
            </a:r>
            <a:r>
              <a:rPr lang="sk-SK" sz="2000" dirty="0"/>
              <a:t>je uvedená priamo vo </a:t>
            </a:r>
            <a:r>
              <a:rPr lang="sk-SK" sz="2000" dirty="0" smtClean="0"/>
              <a:t>výzve. </a:t>
            </a:r>
            <a:endParaRPr lang="sk-SK" sz="2000" dirty="0"/>
          </a:p>
          <a:p>
            <a:pPr algn="just">
              <a:lnSpc>
                <a:spcPts val="2200"/>
              </a:lnSpc>
              <a:spcBef>
                <a:spcPts val="600"/>
              </a:spcBef>
            </a:pPr>
            <a:r>
              <a:rPr lang="sk-SK" sz="2000" dirty="0" smtClean="0"/>
              <a:t>Poskytovateľ </a:t>
            </a:r>
            <a:r>
              <a:rPr lang="sk-SK" sz="2000" dirty="0"/>
              <a:t>príspevku je oprávnený vo </a:t>
            </a:r>
            <a:r>
              <a:rPr lang="sk-SK" sz="2000" dirty="0" smtClean="0"/>
              <a:t>výzve obmedziť</a:t>
            </a:r>
            <a:r>
              <a:rPr lang="sk-SK" sz="2000" dirty="0"/>
              <a:t>, resp. vylúčiť </a:t>
            </a:r>
            <a:r>
              <a:rPr lang="sk-SK" sz="2000" dirty="0" smtClean="0"/>
              <a:t>partnera ako aj </a:t>
            </a:r>
            <a:r>
              <a:rPr lang="sk-SK" sz="2000" dirty="0"/>
              <a:t>oprávnenosť výdavkov partnera. </a:t>
            </a:r>
            <a:endParaRPr lang="sk-SK" sz="2000" b="1" dirty="0" smtClean="0"/>
          </a:p>
          <a:p>
            <a:pPr algn="just">
              <a:lnSpc>
                <a:spcPts val="2200"/>
              </a:lnSpc>
              <a:spcBef>
                <a:spcPts val="600"/>
              </a:spcBef>
            </a:pPr>
            <a:r>
              <a:rPr lang="sk-SK" sz="2000" dirty="0"/>
              <a:t>Podmienky partnerstva konkrétnej </a:t>
            </a:r>
            <a:r>
              <a:rPr lang="sk-SK" sz="2000" dirty="0" smtClean="0"/>
              <a:t>výzvy poskytovateľ </a:t>
            </a:r>
            <a:r>
              <a:rPr lang="sk-SK" sz="2000" dirty="0"/>
              <a:t>uvádza v časti 2 </a:t>
            </a:r>
            <a:r>
              <a:rPr lang="sk-SK" sz="2000" dirty="0" smtClean="0"/>
              <a:t>výzvy.</a:t>
            </a:r>
            <a:endParaRPr lang="sk-SK" sz="2000" dirty="0"/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28092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8. Žiadosť o NFP – Oprávnenosť </a:t>
            </a:r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žiadateľa a partnera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182799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340768"/>
            <a:ext cx="8186766" cy="4320480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sk-SK" sz="2200" dirty="0"/>
              <a:t>Žiadateľ musí pri príprave žiadosti o NFP vychádzať presne z tej cieľovej skupiny, v </a:t>
            </a:r>
            <a:r>
              <a:rPr lang="sk-SK" sz="2200" u="sng" dirty="0"/>
              <a:t>prospech ktorej má byť projekt realizovaný </a:t>
            </a:r>
            <a:r>
              <a:rPr lang="sk-SK" sz="2200" dirty="0"/>
              <a:t>a ktorú poskytovateľ uviedol vo </a:t>
            </a:r>
            <a:r>
              <a:rPr lang="sk-SK" sz="2200" dirty="0" smtClean="0"/>
              <a:t>výzve. 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sk-SK" sz="2200" u="sng" dirty="0" smtClean="0"/>
              <a:t>Cieľová </a:t>
            </a:r>
            <a:r>
              <a:rPr lang="sk-SK" sz="2200" u="sng" dirty="0"/>
              <a:t>skupina zároveň musí byť vždy z oprávneného územia realizácie dopytovo orientovaného projektu </a:t>
            </a:r>
            <a:r>
              <a:rPr lang="sk-SK" sz="2200" u="sng" dirty="0" smtClean="0"/>
              <a:t>(viď </a:t>
            </a:r>
            <a:r>
              <a:rPr lang="sk-SK" sz="2200" u="sng" dirty="0"/>
              <a:t>časť 4.5 Oprávnenosť miesta </a:t>
            </a:r>
            <a:r>
              <a:rPr lang="sk-SK" sz="2200" u="sng" dirty="0" smtClean="0"/>
              <a:t>realizácie v </a:t>
            </a:r>
            <a:r>
              <a:rPr lang="sk-SK" sz="2200" u="sng" dirty="0" err="1" smtClean="0"/>
              <a:t>PpŽ</a:t>
            </a:r>
            <a:r>
              <a:rPr lang="sk-SK" sz="2200" u="sng" dirty="0" smtClean="0"/>
              <a:t> a časť 2.3 výzvy)</a:t>
            </a:r>
            <a:r>
              <a:rPr lang="sk-SK" sz="2200" dirty="0" smtClean="0"/>
              <a:t>.</a:t>
            </a:r>
            <a:endParaRPr lang="sk-SK" sz="2200" dirty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sk-SK" sz="2200" dirty="0"/>
              <a:t>Oprávnenosť cieľovej skupiny </a:t>
            </a:r>
            <a:r>
              <a:rPr lang="sk-SK" sz="2200" dirty="0" smtClean="0"/>
              <a:t>poskytovateľ </a:t>
            </a:r>
            <a:r>
              <a:rPr lang="sk-SK" sz="2200" dirty="0"/>
              <a:t>uvádza vo </a:t>
            </a:r>
            <a:r>
              <a:rPr lang="sk-SK" sz="2200" dirty="0" smtClean="0"/>
              <a:t>výzve v </a:t>
            </a:r>
            <a:r>
              <a:rPr lang="sk-SK" sz="2200" dirty="0"/>
              <a:t>rámci podmienok poskytnutia príspevku. </a:t>
            </a:r>
            <a:endParaRPr lang="sk-SK" sz="2200" dirty="0" smtClean="0"/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28092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8. Žiadosť o NFP – Oprávnenosť cieľovej skupiny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301017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389549"/>
            <a:ext cx="8186766" cy="4703747"/>
          </a:xfrm>
        </p:spPr>
        <p:txBody>
          <a:bodyPr>
            <a:noAutofit/>
          </a:bodyPr>
          <a:lstStyle/>
          <a:p>
            <a:pPr algn="just"/>
            <a:r>
              <a:rPr lang="sk-SK" sz="1900" dirty="0" smtClean="0"/>
              <a:t>Žiadateľ v žiadosti o NFP (</a:t>
            </a:r>
            <a:r>
              <a:rPr lang="sk-SK" sz="1900" i="1" dirty="0" smtClean="0"/>
              <a:t>časť 9. Harmonogram realizácie a</a:t>
            </a:r>
            <a:r>
              <a:rPr lang="sk-SK" sz="1900" dirty="0" smtClean="0"/>
              <a:t>ktivít), priradí každú hlavnú aktivitu k jednému z typov </a:t>
            </a:r>
            <a:r>
              <a:rPr lang="sk-SK" sz="1900" b="1" dirty="0" smtClean="0"/>
              <a:t>oprávnených aktivít </a:t>
            </a:r>
            <a:r>
              <a:rPr lang="sk-SK" sz="1900" dirty="0" smtClean="0"/>
              <a:t>podľa výzvy.</a:t>
            </a:r>
          </a:p>
          <a:p>
            <a:pPr algn="just"/>
            <a:r>
              <a:rPr lang="sk-SK" sz="1900" dirty="0" smtClean="0"/>
              <a:t>Vo výzve </a:t>
            </a:r>
            <a:r>
              <a:rPr lang="sk-SK" sz="1900" dirty="0"/>
              <a:t>na predkladanie žiadostí o NFP môže byť zároveň uvedené, ktoré činnosti/aktivity nie sú pre </a:t>
            </a:r>
            <a:r>
              <a:rPr lang="sk-SK" sz="1900" dirty="0" smtClean="0"/>
              <a:t>DOP oprávnené</a:t>
            </a:r>
            <a:r>
              <a:rPr lang="sk-SK" sz="1900" dirty="0"/>
              <a:t>.</a:t>
            </a:r>
          </a:p>
          <a:p>
            <a:pPr algn="just"/>
            <a:r>
              <a:rPr lang="sk-SK" sz="1900" b="1" dirty="0"/>
              <a:t>Oprávnené miesto realizácie </a:t>
            </a:r>
            <a:r>
              <a:rPr lang="sk-SK" sz="1900" dirty="0"/>
              <a:t>projektu (územná oprávnenosť) je stanovená vo </a:t>
            </a:r>
            <a:r>
              <a:rPr lang="sk-SK" sz="1900" dirty="0" smtClean="0"/>
              <a:t>výzve. </a:t>
            </a:r>
            <a:r>
              <a:rPr lang="sk-SK" sz="1900" dirty="0"/>
              <a:t>Vo všeobecnosti sa poskytuje pomoc pre cieľové územie:</a:t>
            </a:r>
          </a:p>
          <a:p>
            <a:pPr lvl="1" algn="just">
              <a:spcBef>
                <a:spcPts val="0"/>
              </a:spcBef>
            </a:pPr>
            <a:r>
              <a:rPr lang="sk-SK" sz="1900" dirty="0"/>
              <a:t>NUTS II – Bratislavský kraj</a:t>
            </a:r>
          </a:p>
          <a:p>
            <a:pPr lvl="1" algn="just">
              <a:spcBef>
                <a:spcPts val="0"/>
              </a:spcBef>
            </a:pPr>
            <a:r>
              <a:rPr lang="sk-SK" sz="1900" dirty="0"/>
              <a:t>NUTS II – Západné Slovensko (pre  Trnavský, Nitriansky a Trenčiansky kraj),</a:t>
            </a:r>
          </a:p>
          <a:p>
            <a:pPr lvl="1" algn="just">
              <a:spcBef>
                <a:spcPts val="0"/>
              </a:spcBef>
            </a:pPr>
            <a:r>
              <a:rPr lang="sk-SK" sz="1900" dirty="0"/>
              <a:t>NUTS II – Stredné Slovensko (pre Žilinský, Banskobystrický kraj),</a:t>
            </a:r>
          </a:p>
          <a:p>
            <a:pPr lvl="1" algn="just">
              <a:spcBef>
                <a:spcPts val="0"/>
              </a:spcBef>
            </a:pPr>
            <a:r>
              <a:rPr lang="sk-SK" sz="1900" dirty="0"/>
              <a:t>NUTS II – Východné Slovensko (pre Prešovský a Košický kraj).</a:t>
            </a:r>
          </a:p>
          <a:p>
            <a:pPr algn="just"/>
            <a:r>
              <a:rPr lang="sk-SK" sz="1900" dirty="0"/>
              <a:t>Poskytovateľ môže vo </a:t>
            </a:r>
            <a:r>
              <a:rPr lang="sk-SK" sz="1900" dirty="0" smtClean="0"/>
              <a:t>výzve zúžiť </a:t>
            </a:r>
            <a:r>
              <a:rPr lang="sk-SK" sz="1900" dirty="0"/>
              <a:t>územnú oprávnenosť žiadateľa na niekoľko</a:t>
            </a:r>
            <a:r>
              <a:rPr lang="sk-SK" sz="1900" dirty="0" smtClean="0"/>
              <a:t>, alebo </a:t>
            </a:r>
            <a:r>
              <a:rPr lang="sk-SK" sz="1900" dirty="0"/>
              <a:t>iba na jeden samosprávny kraj</a:t>
            </a:r>
            <a:r>
              <a:rPr lang="sk-SK" sz="1900" dirty="0" smtClean="0"/>
              <a:t>.</a:t>
            </a:r>
          </a:p>
          <a:p>
            <a:pPr algn="just"/>
            <a:r>
              <a:rPr lang="sk-SK" sz="1900" b="1" dirty="0"/>
              <a:t>Rozhodujúcim kritériom pri posudzovaní územnej oprávnenosti je, na ktorom území bude mať cieľová skupina osoh z očakávaného výsledku, resp. dopadu projektu, s ohľadom na povahu a cieľ </a:t>
            </a:r>
            <a:r>
              <a:rPr lang="sk-SK" sz="1900" b="1" dirty="0" smtClean="0"/>
              <a:t>projektu.</a:t>
            </a:r>
            <a:endParaRPr lang="sk-SK" sz="1900" b="1" dirty="0"/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28092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868613"/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8. Žiadosť o NFP – Oprávnenosť aktivít projektu a miesta realizácie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341857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268760"/>
            <a:ext cx="8186766" cy="4032448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sk-SK" sz="2400" dirty="0"/>
              <a:t>Časová oprávnenosť realizácie projektu je stanovená vo </a:t>
            </a:r>
            <a:r>
              <a:rPr lang="sk-SK" sz="2400" dirty="0" smtClean="0"/>
              <a:t>výzve (</a:t>
            </a:r>
            <a:r>
              <a:rPr lang="sk-SK" sz="2400" i="1" dirty="0" smtClean="0"/>
              <a:t>časť 2.10</a:t>
            </a:r>
            <a:r>
              <a:rPr lang="sk-SK" sz="2400" dirty="0" smtClean="0"/>
              <a:t>).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sk-SK" sz="2400" dirty="0" smtClean="0"/>
              <a:t>Žiadateľ </a:t>
            </a:r>
            <a:r>
              <a:rPr lang="sk-SK" sz="2400" dirty="0"/>
              <a:t>je oprávnený realizovať projekt iba </a:t>
            </a:r>
            <a:r>
              <a:rPr lang="sk-SK" sz="2400" dirty="0" smtClean="0"/>
              <a:t>počas časovej </a:t>
            </a:r>
            <a:r>
              <a:rPr lang="sk-SK" sz="2400" dirty="0"/>
              <a:t>oprávnenosti realizácie projektu, ktorá môže byť ohraničená konkrétnym </a:t>
            </a:r>
            <a:r>
              <a:rPr lang="sk-SK" sz="2400" dirty="0" smtClean="0"/>
              <a:t>dátumom/dátumami </a:t>
            </a:r>
            <a:r>
              <a:rPr lang="sk-SK" sz="2400" dirty="0"/>
              <a:t>alebo maximálnou dĺžkou realizácie projektu. </a:t>
            </a:r>
            <a:endParaRPr lang="sk-SK" sz="24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sk-SK" sz="2400" b="1" dirty="0" smtClean="0"/>
              <a:t>Počas </a:t>
            </a:r>
            <a:r>
              <a:rPr lang="sk-SK" sz="2400" b="1" dirty="0"/>
              <a:t>časovej oprávnenosti realizácie projektu sa posudzuje aj oprávnenosť výdavkov </a:t>
            </a:r>
            <a:r>
              <a:rPr lang="sk-SK" sz="2400" dirty="0" smtClean="0"/>
              <a:t>pre </a:t>
            </a:r>
            <a:r>
              <a:rPr lang="sk-SK" sz="2400" dirty="0"/>
              <a:t>financovanie projektov z OP ĽZ. </a:t>
            </a:r>
          </a:p>
          <a:p>
            <a:pPr marL="0" indent="0" algn="just">
              <a:spcBef>
                <a:spcPts val="0"/>
              </a:spcBef>
              <a:buNone/>
            </a:pPr>
            <a:endParaRPr lang="sk-SK" sz="2300" dirty="0"/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28092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8. Žiadosť o NFP – Časová oprávnenosť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174514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73653" y="1196752"/>
            <a:ext cx="8136904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-SK" sz="2400" b="1" dirty="0"/>
              <a:t>Všeobecné podmienky oprávnenosti výdavkov</a:t>
            </a:r>
            <a:endParaRPr lang="sk-SK" sz="2400" dirty="0"/>
          </a:p>
          <a:p>
            <a:r>
              <a:rPr lang="sk-SK" sz="2400" dirty="0"/>
              <a:t>Pravidlá oprávnenosti výdavkov sú stanovené na vnútroštátnej úrovni v súlade s čl. 65 </a:t>
            </a:r>
            <a:r>
              <a:rPr lang="sk-SK" sz="2400" dirty="0" smtClean="0"/>
              <a:t>Nariadenia Európskeho parlamentu a Rady (EÚ) 1303/2013 s</a:t>
            </a:r>
            <a:r>
              <a:rPr lang="sk-SK" sz="2400" dirty="0"/>
              <a:t> ohľadom na platnú národnú legislatívu, najmä </a:t>
            </a:r>
            <a:r>
              <a:rPr lang="sk-SK" sz="2400" b="1" dirty="0"/>
              <a:t>zákon o rozpočtových </a:t>
            </a:r>
            <a:r>
              <a:rPr lang="sk-SK" sz="2400" b="1" dirty="0" smtClean="0"/>
              <a:t>pravidlách</a:t>
            </a:r>
            <a:r>
              <a:rPr lang="sk-SK" sz="2400" dirty="0"/>
              <a:t> </a:t>
            </a:r>
            <a:r>
              <a:rPr lang="sk-SK" sz="2400" dirty="0" smtClean="0"/>
              <a:t>a </a:t>
            </a:r>
            <a:r>
              <a:rPr lang="sk-SK" sz="2400" b="1" dirty="0" smtClean="0"/>
              <a:t>zákon </a:t>
            </a:r>
            <a:r>
              <a:rPr lang="sk-SK" sz="2400" b="1" dirty="0"/>
              <a:t>o </a:t>
            </a:r>
            <a:r>
              <a:rPr lang="sk-SK" sz="2400" b="1" dirty="0" smtClean="0"/>
              <a:t>účtovníctve</a:t>
            </a:r>
            <a:r>
              <a:rPr lang="sk-SK" sz="2400" dirty="0" smtClean="0"/>
              <a:t>.</a:t>
            </a:r>
            <a:endParaRPr lang="sk-SK" sz="2400" dirty="0"/>
          </a:p>
          <a:p>
            <a:r>
              <a:rPr lang="sk-SK" sz="2400" dirty="0"/>
              <a:t>Režim a podmienky uplatňovania  výdavkov poskytovateľ uvádza vo </a:t>
            </a:r>
            <a:r>
              <a:rPr lang="sk-SK" sz="2400" dirty="0" smtClean="0"/>
              <a:t>výzve </a:t>
            </a:r>
            <a:r>
              <a:rPr lang="sk-SK" sz="2400" dirty="0"/>
              <a:t>v časti Podmienky poskytnutia príspevku. </a:t>
            </a:r>
            <a:endParaRPr lang="sk-SK" sz="2400" dirty="0" smtClean="0"/>
          </a:p>
          <a:p>
            <a:r>
              <a:rPr lang="sk-SK" sz="2400" b="1" dirty="0" smtClean="0"/>
              <a:t>z</a:t>
            </a:r>
            <a:r>
              <a:rPr lang="sk-SK" sz="2400" b="1" dirty="0"/>
              <a:t> hľadiska vykazovania </a:t>
            </a:r>
            <a:r>
              <a:rPr lang="sk-SK" sz="2400" dirty="0"/>
              <a:t>je možné výdavky projektu </a:t>
            </a:r>
            <a:r>
              <a:rPr lang="sk-SK" sz="2400" dirty="0" smtClean="0"/>
              <a:t>rozdeliť</a:t>
            </a:r>
            <a:r>
              <a:rPr lang="sk-SK" sz="2400" dirty="0" smtClean="0"/>
              <a:t>:</a:t>
            </a:r>
            <a:endParaRPr lang="sk-SK" sz="2400" dirty="0"/>
          </a:p>
          <a:p>
            <a:pPr marL="896938" lvl="1" indent="-352425"/>
            <a:r>
              <a:rPr lang="sk-SK" sz="2400" dirty="0"/>
              <a:t>výdavky vykazované metódou </a:t>
            </a:r>
            <a:r>
              <a:rPr lang="sk-SK" sz="2400" b="1" dirty="0"/>
              <a:t>skutočne vynaložených a zaplatených </a:t>
            </a:r>
            <a:r>
              <a:rPr lang="sk-SK" sz="2400" b="1" dirty="0" smtClean="0"/>
              <a:t>výdavkov </a:t>
            </a:r>
            <a:r>
              <a:rPr lang="sk-SK" sz="2400" dirty="0" smtClean="0"/>
              <a:t> </a:t>
            </a:r>
            <a:endParaRPr lang="sk-SK" sz="2400" dirty="0"/>
          </a:p>
          <a:p>
            <a:pPr marL="896938" lvl="1" indent="-352425"/>
            <a:r>
              <a:rPr lang="sk-SK" sz="2400" b="1" dirty="0"/>
              <a:t>zjednodušené vykazovanie výdavkov</a:t>
            </a:r>
            <a:r>
              <a:rPr lang="sk-SK" sz="2400" dirty="0"/>
              <a:t>. </a:t>
            </a:r>
          </a:p>
          <a:p>
            <a:pPr marL="0" indent="0" algn="just">
              <a:spcBef>
                <a:spcPts val="0"/>
              </a:spcBef>
              <a:buNone/>
            </a:pPr>
            <a:endParaRPr lang="sk-SK" sz="2300" dirty="0"/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28092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>
                <a:solidFill>
                  <a:schemeClr val="accent6">
                    <a:lumMod val="75000"/>
                  </a:schemeClr>
                </a:solidFill>
              </a:rPr>
              <a:t>9</a:t>
            </a:r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. Žiadosť o NFP – Oprávnenosť výdavkov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174514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196752"/>
            <a:ext cx="8186766" cy="4608512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1200"/>
              </a:spcBef>
            </a:pPr>
            <a:r>
              <a:rPr lang="sk-SK" sz="2100" dirty="0" smtClean="0"/>
              <a:t>Všeobecné </a:t>
            </a:r>
            <a:r>
              <a:rPr lang="sk-SK" sz="2100" dirty="0"/>
              <a:t>pravidlá oprávnenosti výdavkov a ich preukazovanie v rámci OP ĽZ sú </a:t>
            </a:r>
            <a:r>
              <a:rPr lang="sk-SK" sz="2100" dirty="0" smtClean="0"/>
              <a:t>súčasťou </a:t>
            </a:r>
            <a:r>
              <a:rPr lang="sk-SK" sz="2100" dirty="0"/>
              <a:t>riadiacej dokumentácie </a:t>
            </a:r>
            <a:r>
              <a:rPr lang="sk-SK" sz="2100" dirty="0" smtClean="0"/>
              <a:t>(v </a:t>
            </a:r>
            <a:r>
              <a:rPr lang="sk-SK" sz="2100" dirty="0"/>
              <a:t>prílohe č. </a:t>
            </a:r>
            <a:r>
              <a:rPr lang="sk-SK" sz="2100" dirty="0" smtClean="0"/>
              <a:t>5 príručky)</a:t>
            </a:r>
          </a:p>
          <a:p>
            <a:pPr algn="just">
              <a:spcBef>
                <a:spcPts val="1200"/>
              </a:spcBef>
            </a:pPr>
            <a:r>
              <a:rPr lang="sk-SK" sz="2100" dirty="0" smtClean="0"/>
              <a:t>Pre žiadateľov </a:t>
            </a:r>
            <a:r>
              <a:rPr lang="sk-SK" sz="2100" dirty="0" smtClean="0"/>
              <a:t>sú </a:t>
            </a:r>
            <a:r>
              <a:rPr lang="sk-SK" sz="2100" dirty="0"/>
              <a:t>záväzné </a:t>
            </a:r>
            <a:r>
              <a:rPr lang="sk-SK" sz="2100" b="1" dirty="0" smtClean="0"/>
              <a:t>okrem </a:t>
            </a:r>
            <a:r>
              <a:rPr lang="sk-SK" sz="2100" b="1" dirty="0"/>
              <a:t>všeobecných </a:t>
            </a:r>
            <a:r>
              <a:rPr lang="sk-SK" sz="2100" b="1" dirty="0" smtClean="0"/>
              <a:t>pravidiel</a:t>
            </a:r>
            <a:r>
              <a:rPr lang="sk-SK" sz="2100" dirty="0" smtClean="0"/>
              <a:t> aj </a:t>
            </a:r>
            <a:r>
              <a:rPr lang="sk-SK" sz="2100" b="1" dirty="0"/>
              <a:t>podmienky oprávnenosti výdavkov, </a:t>
            </a:r>
            <a:r>
              <a:rPr lang="sk-SK" sz="2100" dirty="0"/>
              <a:t>ktoré</a:t>
            </a:r>
            <a:r>
              <a:rPr lang="sk-SK" sz="2100" b="1" dirty="0"/>
              <a:t> sú zadefinované v konkrétnej </a:t>
            </a:r>
            <a:r>
              <a:rPr lang="sk-SK" sz="2100" b="1" dirty="0" smtClean="0"/>
              <a:t>výzve</a:t>
            </a:r>
          </a:p>
          <a:p>
            <a:pPr algn="just">
              <a:spcBef>
                <a:spcPts val="1200"/>
              </a:spcBef>
            </a:pPr>
            <a:r>
              <a:rPr lang="sk-SK" sz="2100" dirty="0" smtClean="0"/>
              <a:t>Schválením </a:t>
            </a:r>
            <a:r>
              <a:rPr lang="sk-SK" sz="2100" dirty="0"/>
              <a:t>výdavku v rozpočte projektu </a:t>
            </a:r>
            <a:r>
              <a:rPr lang="sk-SK" sz="2100" dirty="0" err="1"/>
              <a:t>ŽoNFP</a:t>
            </a:r>
            <a:r>
              <a:rPr lang="sk-SK" sz="2100" dirty="0"/>
              <a:t> </a:t>
            </a:r>
            <a:r>
              <a:rPr lang="sk-SK" sz="2100" u="sng" dirty="0"/>
              <a:t>nevzniká budúcemu prijímateľovi automaticky nárok na uhradenie výdavku</a:t>
            </a:r>
            <a:r>
              <a:rPr lang="sk-SK" sz="2100" dirty="0"/>
              <a:t>, </a:t>
            </a:r>
            <a:r>
              <a:rPr lang="sk-SK" sz="2100" b="1" dirty="0"/>
              <a:t>ak nepreukáže realizáciu aktivít </a:t>
            </a:r>
            <a:r>
              <a:rPr lang="sk-SK" sz="2100" dirty="0"/>
              <a:t>v súlade so schválenou </a:t>
            </a:r>
            <a:r>
              <a:rPr lang="sk-SK" sz="2100" dirty="0" err="1"/>
              <a:t>ŽoNFP</a:t>
            </a:r>
            <a:r>
              <a:rPr lang="sk-SK" sz="2100" dirty="0"/>
              <a:t> </a:t>
            </a:r>
            <a:r>
              <a:rPr lang="sk-SK" sz="2100" b="1" dirty="0"/>
              <a:t>a zároveň</a:t>
            </a:r>
            <a:r>
              <a:rPr lang="sk-SK" sz="2100" dirty="0"/>
              <a:t> </a:t>
            </a:r>
            <a:r>
              <a:rPr lang="sk-SK" sz="2100" b="1" dirty="0"/>
              <a:t>ak  nepreukáže  vynaloženie  schválených  výdavkov  </a:t>
            </a:r>
            <a:r>
              <a:rPr lang="sk-SK" sz="2100" dirty="0"/>
              <a:t>v  súlade  s príslušnými </a:t>
            </a:r>
            <a:r>
              <a:rPr lang="sk-SK" sz="2100" b="1" dirty="0"/>
              <a:t>ustanoveniami uzatvorenej zmluvy o  </a:t>
            </a:r>
            <a:r>
              <a:rPr lang="sk-SK" sz="2100" b="1" dirty="0" smtClean="0"/>
              <a:t>NFP</a:t>
            </a:r>
          </a:p>
          <a:p>
            <a:pPr algn="just">
              <a:spcBef>
                <a:spcPts val="1200"/>
              </a:spcBef>
            </a:pPr>
            <a:r>
              <a:rPr lang="sk-SK" sz="2100" b="1" dirty="0"/>
              <a:t>Ak prijímateľ nerealizuje aktivity, resp. projekt v zmysle schválenej žiadosti o poskytnutie NFP, poruší zásadu alebo pravidlá uzatvorenej zmluvy o  NFP, resp. jej dodatkov, je povinný vrátiť NFP alebo jeho časť v súlade so zmluvou o NFP.</a:t>
            </a:r>
            <a:endParaRPr lang="sk-SK" sz="2100" dirty="0"/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28092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>
                <a:solidFill>
                  <a:schemeClr val="accent6">
                    <a:lumMod val="75000"/>
                  </a:schemeClr>
                </a:solidFill>
              </a:rPr>
              <a:t>9</a:t>
            </a:r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. Žiadosť o NFP – Oprávnenosť výdavkov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174514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124744"/>
            <a:ext cx="8186766" cy="4536504"/>
          </a:xfrm>
        </p:spPr>
        <p:txBody>
          <a:bodyPr>
            <a:normAutofit fontScale="92500"/>
          </a:bodyPr>
          <a:lstStyle/>
          <a:p>
            <a:pPr marL="0" lvl="3" indent="0" algn="ctr">
              <a:spcBef>
                <a:spcPts val="0"/>
              </a:spcBef>
              <a:buNone/>
            </a:pPr>
            <a:r>
              <a:rPr lang="sk-SK" b="1" i="1" dirty="0"/>
              <a:t>Neoprávnené výdavky</a:t>
            </a:r>
            <a:endParaRPr lang="sk-SK" b="1" dirty="0"/>
          </a:p>
          <a:p>
            <a:pPr algn="just">
              <a:spcBef>
                <a:spcPts val="1200"/>
              </a:spcBef>
            </a:pPr>
            <a:r>
              <a:rPr lang="sk-SK" sz="2400" dirty="0" smtClean="0"/>
              <a:t>vo všeobecnosti sú </a:t>
            </a:r>
            <a:r>
              <a:rPr lang="sk-SK" sz="2400" dirty="0"/>
              <a:t>uvedené v časti 3.5.2 kapitoly 3.5. Oprávnenosť výdavkov Systému riadenia EŠIF, zverejnenom na webovom </a:t>
            </a:r>
            <a:r>
              <a:rPr lang="sk-SK" sz="2400" dirty="0" smtClean="0"/>
              <a:t>sídle </a:t>
            </a:r>
            <a:r>
              <a:rPr lang="sk-SK" sz="2400" dirty="0" smtClean="0">
                <a:hlinkClick r:id="rId3"/>
              </a:rPr>
              <a:t>http</a:t>
            </a:r>
            <a:r>
              <a:rPr lang="sk-SK" sz="2400" dirty="0">
                <a:hlinkClick r:id="rId3"/>
              </a:rPr>
              <a:t>://www.partnerskadohoda.gov.sk/zakladne-dokumenty</a:t>
            </a:r>
            <a:r>
              <a:rPr lang="sk-SK" sz="2400" dirty="0" smtClean="0">
                <a:hlinkClick r:id="rId3"/>
              </a:rPr>
              <a:t>/</a:t>
            </a:r>
            <a:r>
              <a:rPr lang="sk-SK" sz="2400" dirty="0"/>
              <a:t>;</a:t>
            </a:r>
            <a:endParaRPr lang="sk-SK" sz="2400" dirty="0" smtClean="0"/>
          </a:p>
          <a:p>
            <a:pPr algn="just">
              <a:spcBef>
                <a:spcPts val="1200"/>
              </a:spcBef>
            </a:pPr>
            <a:r>
              <a:rPr lang="sk-SK" sz="2400" dirty="0" smtClean="0"/>
              <a:t>v</a:t>
            </a:r>
            <a:r>
              <a:rPr lang="sk-SK" sz="2400" dirty="0"/>
              <a:t> MP CKO č. 6  v platnom znení k pravidlám oprávnenosti pre najčastejšie sa vyskytujúce skupiny výdavkov zverejnenom na webovom sídle  </a:t>
            </a:r>
            <a:r>
              <a:rPr lang="sk-SK" sz="2400" u="sng" dirty="0">
                <a:hlinkClick r:id="rId4"/>
              </a:rPr>
              <a:t>http://www.partnerskadohoda.gov.sk/metodicke-pokyny-cko/</a:t>
            </a:r>
            <a:r>
              <a:rPr lang="sk-SK" sz="2400" dirty="0"/>
              <a:t>, avšak podrobnejšie môžu byť uvedené priamo vo </a:t>
            </a:r>
            <a:r>
              <a:rPr lang="sk-SK" sz="2400" dirty="0" smtClean="0"/>
              <a:t>výzve;</a:t>
            </a:r>
          </a:p>
          <a:p>
            <a:pPr algn="just">
              <a:spcBef>
                <a:spcPts val="1200"/>
              </a:spcBef>
            </a:pPr>
            <a:r>
              <a:rPr lang="sk-SK" sz="2400" dirty="0" smtClean="0"/>
              <a:t>spravidla </a:t>
            </a:r>
            <a:r>
              <a:rPr lang="sk-SK" sz="2400" dirty="0"/>
              <a:t>platí, že ak poskytovateľ využil možnosť zúženia okruhu oprávnených výdavkov, tak výdavky, ktoré vo </a:t>
            </a:r>
            <a:r>
              <a:rPr lang="sk-SK" sz="2400" dirty="0" smtClean="0"/>
              <a:t>výzve </a:t>
            </a:r>
            <a:r>
              <a:rPr lang="sk-SK" sz="2400" dirty="0"/>
              <a:t>neboli uvedené ako oprávnené, sú neoprávnenými </a:t>
            </a:r>
            <a:r>
              <a:rPr lang="sk-SK" sz="2400" dirty="0" smtClean="0"/>
              <a:t>výdavkami</a:t>
            </a:r>
            <a:endParaRPr lang="sk-SK" sz="2400" dirty="0"/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28092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10. Žiadosť o NFP – Neoprávnené výdavky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174514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124744"/>
            <a:ext cx="8186766" cy="4536504"/>
          </a:xfrm>
        </p:spPr>
        <p:txBody>
          <a:bodyPr>
            <a:noAutofit/>
          </a:bodyPr>
          <a:lstStyle/>
          <a:p>
            <a:pPr marL="0" lvl="3" indent="0" algn="ctr">
              <a:spcBef>
                <a:spcPts val="0"/>
              </a:spcBef>
              <a:buNone/>
            </a:pPr>
            <a:r>
              <a:rPr lang="sk-SK" b="1" i="1" dirty="0" smtClean="0"/>
              <a:t>Oprávnené </a:t>
            </a:r>
            <a:r>
              <a:rPr lang="sk-SK" b="1" i="1" dirty="0"/>
              <a:t>výdavky</a:t>
            </a:r>
            <a:endParaRPr lang="sk-SK" b="1" dirty="0"/>
          </a:p>
          <a:p>
            <a:pPr algn="just">
              <a:spcBef>
                <a:spcPts val="1200"/>
              </a:spcBef>
            </a:pPr>
            <a:r>
              <a:rPr lang="sk-SK" sz="2200" dirty="0" smtClean="0"/>
              <a:t>predstavujú </a:t>
            </a:r>
            <a:r>
              <a:rPr lang="sk-SK" sz="2200" dirty="0"/>
              <a:t>výdavky, ktoré boli skutočne vynaložené počas obdobia realizácie aktivít projektu vo forme nákladov alebo výdavkov prijímateľa za predpokladu, že sú potrebné na uspokojivé vykonávanie projektu a sú s ním priamo spojené, a ktoré boli vynaložené na projekt vybraný na dosiahnutie cieľov OP ĽZ v súlade s podmienkami </a:t>
            </a:r>
            <a:r>
              <a:rPr lang="sk-SK" sz="2200" dirty="0" smtClean="0"/>
              <a:t>výzvy;</a:t>
            </a:r>
          </a:p>
          <a:p>
            <a:pPr algn="just">
              <a:spcBef>
                <a:spcPts val="1200"/>
              </a:spcBef>
            </a:pPr>
            <a:r>
              <a:rPr lang="sk-SK" sz="2200" dirty="0" smtClean="0"/>
              <a:t>v</a:t>
            </a:r>
            <a:r>
              <a:rPr lang="sk-SK" sz="2200" dirty="0"/>
              <a:t> prípade aplikovania </a:t>
            </a:r>
            <a:r>
              <a:rPr lang="sk-SK" sz="2200" u="sng" dirty="0"/>
              <a:t>štátnej pomoci </a:t>
            </a:r>
            <a:r>
              <a:rPr lang="sk-SK" sz="2200" dirty="0"/>
              <a:t>je potrebné brať do úvahy aj pravidlá oprávnenosti vymedzené v príslušnej legislatíve upravujúcej predmetnú </a:t>
            </a:r>
            <a:r>
              <a:rPr lang="sk-SK" sz="2200" dirty="0" smtClean="0"/>
              <a:t>oblasť;</a:t>
            </a:r>
          </a:p>
          <a:p>
            <a:pPr algn="just">
              <a:spcBef>
                <a:spcPts val="1200"/>
              </a:spcBef>
            </a:pPr>
            <a:r>
              <a:rPr lang="sk-SK" sz="2200" dirty="0" smtClean="0"/>
              <a:t>týmto </a:t>
            </a:r>
            <a:r>
              <a:rPr lang="sk-SK" sz="2200" dirty="0"/>
              <a:t>nie je dotknuté právo poskytovateľa určité výdavky definovať ako neoprávnené, na základe účelu a potrieb OP </a:t>
            </a:r>
            <a:r>
              <a:rPr lang="sk-SK" sz="2200" dirty="0" smtClean="0"/>
              <a:t>ĽZ.</a:t>
            </a:r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28092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10. Žiadosť o NFP – Oprávnené výdavky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174514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980728"/>
            <a:ext cx="8186766" cy="496855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sk-SK" sz="2100" b="1" dirty="0"/>
              <a:t>Základné princípy pre zostavenie rozpočtu projektu</a:t>
            </a:r>
            <a:r>
              <a:rPr lang="sk-SK" sz="2100" dirty="0"/>
              <a:t>:</a:t>
            </a:r>
          </a:p>
          <a:p>
            <a:pPr lvl="0" algn="just"/>
            <a:r>
              <a:rPr lang="sk-SK" sz="2100" dirty="0"/>
              <a:t>náklady musia byť v súlade s európskou a národnou legislatívou a s </a:t>
            </a:r>
            <a:r>
              <a:rPr lang="sk-SK" sz="2100" dirty="0" smtClean="0"/>
              <a:t>OP </a:t>
            </a:r>
            <a:r>
              <a:rPr lang="sk-SK" sz="2100" dirty="0"/>
              <a:t>ĽZ vrátane nadväzujúcich dokumentov, </a:t>
            </a:r>
          </a:p>
          <a:p>
            <a:pPr lvl="0" algn="just"/>
            <a:r>
              <a:rPr lang="sk-SK" sz="2100" dirty="0"/>
              <a:t>náklady musia byť primerané (musia zodpovedať obvyklým cenám v danom mieste a čase), nevyhnutné a ich využitie musí byť v súlade s princípmi:</a:t>
            </a:r>
          </a:p>
          <a:p>
            <a:pPr marL="539750" indent="0" algn="just">
              <a:buNone/>
            </a:pPr>
            <a:r>
              <a:rPr lang="sk-SK" sz="2100" dirty="0"/>
              <a:t>a) </a:t>
            </a:r>
            <a:r>
              <a:rPr lang="sk-SK" sz="2100" u="sng" dirty="0"/>
              <a:t>hospodárnosti</a:t>
            </a:r>
            <a:r>
              <a:rPr lang="sk-SK" sz="2100" dirty="0"/>
              <a:t> (minimalizácia výdavkov pri rešpektovaní cieľov projektu)</a:t>
            </a:r>
          </a:p>
          <a:p>
            <a:pPr marL="539750" indent="0" algn="just">
              <a:buNone/>
            </a:pPr>
            <a:r>
              <a:rPr lang="sk-SK" sz="2100" dirty="0"/>
              <a:t>b) </a:t>
            </a:r>
            <a:r>
              <a:rPr lang="sk-SK" sz="2100" u="sng" dirty="0"/>
              <a:t>účelnosti </a:t>
            </a:r>
            <a:r>
              <a:rPr lang="sk-SK" sz="2100" dirty="0"/>
              <a:t>(priama väzba na projekt / aktivitu a nevyhnutnosť pre realizáciu projektu)</a:t>
            </a:r>
          </a:p>
          <a:p>
            <a:pPr marL="539750" indent="0" algn="just">
              <a:buNone/>
            </a:pPr>
            <a:r>
              <a:rPr lang="sk-SK" sz="2100" dirty="0"/>
              <a:t>c) </a:t>
            </a:r>
            <a:r>
              <a:rPr lang="sk-SK" sz="2100" u="sng" dirty="0"/>
              <a:t>efektívnosti</a:t>
            </a:r>
            <a:r>
              <a:rPr lang="sk-SK" sz="2100" dirty="0"/>
              <a:t> (maximalizácia pomerov medzi výstupmi a vstupmi projektu)</a:t>
            </a:r>
          </a:p>
          <a:p>
            <a:pPr marL="539750" indent="0" algn="just">
              <a:buNone/>
            </a:pPr>
            <a:r>
              <a:rPr lang="sk-SK" sz="2100" dirty="0"/>
              <a:t>d) </a:t>
            </a:r>
            <a:r>
              <a:rPr lang="sk-SK" sz="2100" u="sng" dirty="0"/>
              <a:t>účinnosti </a:t>
            </a:r>
            <a:r>
              <a:rPr lang="sk-SK" sz="2100" dirty="0"/>
              <a:t>(dosahovanie plánovaných výsledkov vzhľadom na použité verejné financie</a:t>
            </a:r>
            <a:r>
              <a:rPr lang="sk-SK" sz="1600" dirty="0" smtClean="0"/>
              <a:t>).</a:t>
            </a:r>
            <a:endParaRPr lang="sk-SK" sz="1600" dirty="0"/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28092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10. Žiadosť o NFP – Rozpočet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174514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124744"/>
            <a:ext cx="8280920" cy="4608512"/>
          </a:xfrm>
        </p:spPr>
        <p:txBody>
          <a:bodyPr>
            <a:noAutofit/>
          </a:bodyPr>
          <a:lstStyle/>
          <a:p>
            <a:pPr algn="just">
              <a:spcBef>
                <a:spcPts val="1200"/>
              </a:spcBef>
            </a:pPr>
            <a:r>
              <a:rPr lang="sk-SK" sz="2300" dirty="0"/>
              <a:t>Pri vypracovávaní žiadosti o NFP v rozpočte projektu sa uvádzajú plánované výdavky </a:t>
            </a:r>
            <a:r>
              <a:rPr lang="sk-SK" sz="2300" b="1" dirty="0"/>
              <a:t>podľa aktuálnych cien platných na trhu v čase predkladania žiadosti bez akejkoľvek očakávanej valorizácie</a:t>
            </a:r>
            <a:r>
              <a:rPr lang="sk-SK" sz="2300" dirty="0"/>
              <a:t> (platy, mzdy), resp. </a:t>
            </a:r>
            <a:r>
              <a:rPr lang="sk-SK" sz="2300" b="1" dirty="0"/>
              <a:t>indexácie očakávaného rastu cien</a:t>
            </a:r>
            <a:r>
              <a:rPr lang="sk-SK" sz="2300" dirty="0"/>
              <a:t> (vrátane očakávanej inflácie</a:t>
            </a:r>
            <a:r>
              <a:rPr lang="sk-SK" sz="2300" dirty="0" smtClean="0"/>
              <a:t>).</a:t>
            </a:r>
            <a:endParaRPr lang="sk-SK" sz="2300" dirty="0"/>
          </a:p>
          <a:p>
            <a:pPr algn="just">
              <a:spcBef>
                <a:spcPts val="1200"/>
              </a:spcBef>
            </a:pPr>
            <a:r>
              <a:rPr lang="sk-SK" sz="2300" dirty="0"/>
              <a:t>Výdavky projektu sa podľa vzťahu k hlavným aktivitám projektu delia na </a:t>
            </a:r>
            <a:r>
              <a:rPr lang="sk-SK" sz="2300" u="sng" dirty="0"/>
              <a:t>priame</a:t>
            </a:r>
            <a:r>
              <a:rPr lang="sk-SK" sz="2300" dirty="0"/>
              <a:t> a </a:t>
            </a:r>
            <a:r>
              <a:rPr lang="sk-SK" sz="2300" u="sng" dirty="0"/>
              <a:t>nepriame</a:t>
            </a:r>
            <a:r>
              <a:rPr lang="sk-SK" sz="2300" dirty="0"/>
              <a:t> výdavky. </a:t>
            </a:r>
          </a:p>
          <a:p>
            <a:endParaRPr lang="sk-SK" sz="2300" dirty="0"/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28092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10. Žiadosť o NFP – Rozpočet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154919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412776"/>
            <a:ext cx="8186766" cy="4176464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</a:pPr>
            <a:r>
              <a:rPr lang="sk-SK" sz="2200" dirty="0" smtClean="0"/>
              <a:t>poskytnúť </a:t>
            </a:r>
            <a:r>
              <a:rPr lang="sk-SK" sz="2200" dirty="0"/>
              <a:t>potenciálnym žiadateľom o </a:t>
            </a:r>
            <a:r>
              <a:rPr lang="sk-SK" sz="2200" dirty="0" smtClean="0"/>
              <a:t>NFP všeobecný </a:t>
            </a:r>
            <a:r>
              <a:rPr lang="sk-SK" sz="2200" b="1" dirty="0"/>
              <a:t>komplexný metodický návod </a:t>
            </a:r>
            <a:r>
              <a:rPr lang="sk-SK" sz="2200" dirty="0"/>
              <a:t>a nevyhnutné informácie a pokyny na to, aby mohli </a:t>
            </a:r>
            <a:r>
              <a:rPr lang="sk-SK" sz="2200" b="1" dirty="0"/>
              <a:t>správne vyplniť formulár</a:t>
            </a:r>
            <a:r>
              <a:rPr lang="sk-SK" sz="2200" dirty="0"/>
              <a:t> žiadosti o </a:t>
            </a:r>
            <a:r>
              <a:rPr lang="sk-SK" sz="2200" dirty="0" smtClean="0"/>
              <a:t>NFP</a:t>
            </a:r>
          </a:p>
          <a:p>
            <a:pPr algn="just">
              <a:spcBef>
                <a:spcPts val="1200"/>
              </a:spcBef>
            </a:pPr>
            <a:r>
              <a:rPr lang="sk-SK" sz="2200" b="1" dirty="0" smtClean="0"/>
              <a:t>slúži </a:t>
            </a:r>
            <a:r>
              <a:rPr lang="sk-SK" sz="2200" b="1" dirty="0"/>
              <a:t>na orientáciu žiadateľovi pri práci s výzvou </a:t>
            </a:r>
            <a:r>
              <a:rPr lang="sk-SK" sz="2200" dirty="0" smtClean="0"/>
              <a:t>na predkladanie </a:t>
            </a:r>
            <a:r>
              <a:rPr lang="sk-SK" sz="2200" dirty="0"/>
              <a:t>žiadostí o </a:t>
            </a:r>
            <a:r>
              <a:rPr lang="sk-SK" sz="2200" dirty="0" smtClean="0"/>
              <a:t>NFP, vrátane jej </a:t>
            </a:r>
            <a:r>
              <a:rPr lang="sk-SK" sz="2200" dirty="0"/>
              <a:t>príloh </a:t>
            </a:r>
            <a:r>
              <a:rPr lang="sk-SK" sz="2200" dirty="0" smtClean="0"/>
              <a:t>a s relevantnými </a:t>
            </a:r>
            <a:r>
              <a:rPr lang="sk-SK" sz="2200" dirty="0"/>
              <a:t>programovými dokumentmi. </a:t>
            </a:r>
            <a:endParaRPr lang="sk-SK" sz="2200" dirty="0" smtClean="0"/>
          </a:p>
          <a:p>
            <a:pPr algn="just">
              <a:spcBef>
                <a:spcPts val="1200"/>
              </a:spcBef>
            </a:pPr>
            <a:endParaRPr lang="sk-SK" sz="2200" b="1" dirty="0" smtClean="0"/>
          </a:p>
          <a:p>
            <a:pPr marL="0" indent="0" algn="just">
              <a:spcBef>
                <a:spcPts val="1200"/>
              </a:spcBef>
              <a:buNone/>
            </a:pPr>
            <a:r>
              <a:rPr lang="sk-SK" sz="2200" b="1" dirty="0" smtClean="0"/>
              <a:t>Je nevyhnutné, aby boli žiadatelia s obsahom záväzných dokumentov podrobne oboznámení a aktívne ich, spolu s príručkou, využívali pri vypracovávaní žiadosti o NFP.</a:t>
            </a:r>
          </a:p>
          <a:p>
            <a:pPr algn="just">
              <a:spcBef>
                <a:spcPts val="1200"/>
              </a:spcBef>
            </a:pPr>
            <a:endParaRPr lang="sk-SK" sz="2200" dirty="0" smtClean="0"/>
          </a:p>
          <a:p>
            <a:pPr marL="0" indent="0" algn="just">
              <a:spcBef>
                <a:spcPts val="1200"/>
              </a:spcBef>
              <a:buNone/>
            </a:pPr>
            <a:endParaRPr lang="sk-SK" sz="2200" dirty="0" smtClean="0"/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3200" b="1" dirty="0" smtClean="0">
                <a:solidFill>
                  <a:schemeClr val="accent6">
                    <a:lumMod val="75000"/>
                  </a:schemeClr>
                </a:solidFill>
              </a:rPr>
              <a:t>2. Cieľ Príručky pre žiadateľa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201408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196752"/>
            <a:ext cx="8186766" cy="4464496"/>
          </a:xfrm>
        </p:spPr>
        <p:txBody>
          <a:bodyPr>
            <a:noAutofit/>
          </a:bodyPr>
          <a:lstStyle/>
          <a:p>
            <a:pPr marL="0" lvl="3" indent="0" algn="ctr">
              <a:spcBef>
                <a:spcPts val="1200"/>
              </a:spcBef>
              <a:buNone/>
            </a:pPr>
            <a:r>
              <a:rPr lang="sk-SK" sz="2200" b="1" i="1" dirty="0"/>
              <a:t>Oprávnené výdavky  </a:t>
            </a:r>
            <a:r>
              <a:rPr lang="sk-SK" sz="2200" b="1" i="1" dirty="0" smtClean="0"/>
              <a:t>pri zjednodušenom </a:t>
            </a:r>
            <a:r>
              <a:rPr lang="sk-SK" sz="2200" b="1" i="1" dirty="0" smtClean="0"/>
              <a:t>vykazovaní</a:t>
            </a:r>
          </a:p>
          <a:p>
            <a:pPr marL="0" lvl="3" indent="0" algn="ctr">
              <a:spcBef>
                <a:spcPts val="1200"/>
              </a:spcBef>
              <a:buNone/>
            </a:pPr>
            <a:endParaRPr lang="sk-SK" sz="2200" b="1" dirty="0"/>
          </a:p>
          <a:p>
            <a:pPr algn="just">
              <a:spcBef>
                <a:spcPts val="1200"/>
              </a:spcBef>
            </a:pPr>
            <a:r>
              <a:rPr lang="sk-SK" sz="2200" dirty="0"/>
              <a:t>Poskytovateľ informuje žiadateľov o možnosti využívania zjednodušeného vykazovania výdavkov pri realizácii </a:t>
            </a:r>
            <a:r>
              <a:rPr lang="sk-SK" sz="2200" dirty="0" smtClean="0"/>
              <a:t>DOP vo výzve, </a:t>
            </a:r>
            <a:r>
              <a:rPr lang="sk-SK" sz="2200" dirty="0"/>
              <a:t>v </a:t>
            </a:r>
            <a:r>
              <a:rPr lang="sk-SK" sz="2200" dirty="0" smtClean="0"/>
              <a:t>ktorej </a:t>
            </a:r>
            <a:r>
              <a:rPr lang="sk-SK" sz="2200" dirty="0"/>
              <a:t>uvedie podmienky uplatnenia zjednodušeného vykazovania výdavkov. </a:t>
            </a:r>
            <a:endParaRPr lang="sk-SK" sz="2200" dirty="0" smtClean="0"/>
          </a:p>
          <a:p>
            <a:pPr algn="just">
              <a:spcBef>
                <a:spcPts val="1200"/>
              </a:spcBef>
            </a:pPr>
            <a:r>
              <a:rPr lang="sk-SK" sz="2200" dirty="0" smtClean="0"/>
              <a:t>Ak </a:t>
            </a:r>
            <a:r>
              <a:rPr lang="sk-SK" sz="2200" dirty="0"/>
              <a:t>sa používa zjednodušené vykazovanie výdavkov, oprávnené výdavky sa vypočítavajú podľa vopred stanovenej metódy. </a:t>
            </a:r>
            <a:endParaRPr lang="sk-SK" sz="2200" dirty="0" smtClean="0"/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28092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700" b="1" dirty="0" smtClean="0">
                <a:solidFill>
                  <a:schemeClr val="accent6">
                    <a:lumMod val="75000"/>
                  </a:schemeClr>
                </a:solidFill>
              </a:rPr>
              <a:t>11. Žiadosť o NFP – Zjednodušené vykazovanie výdavkov</a:t>
            </a:r>
            <a:endParaRPr lang="sk-SK" sz="2700" dirty="0"/>
          </a:p>
        </p:txBody>
      </p:sp>
    </p:spTree>
    <p:extLst>
      <p:ext uri="{BB962C8B-B14F-4D97-AF65-F5344CB8AC3E}">
        <p14:creationId xmlns:p14="http://schemas.microsoft.com/office/powerpoint/2010/main" val="74895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124744"/>
            <a:ext cx="8186766" cy="5040560"/>
          </a:xfrm>
        </p:spPr>
        <p:txBody>
          <a:bodyPr>
            <a:noAutofit/>
          </a:bodyPr>
          <a:lstStyle/>
          <a:p>
            <a:pPr marL="0" lvl="3" indent="0" algn="ctr">
              <a:spcBef>
                <a:spcPts val="1200"/>
              </a:spcBef>
              <a:buNone/>
            </a:pPr>
            <a:r>
              <a:rPr lang="sk-SK" sz="2200" b="1" i="1" dirty="0" smtClean="0"/>
              <a:t>Paušálne </a:t>
            </a:r>
            <a:r>
              <a:rPr lang="sk-SK" sz="2200" b="1" i="1" dirty="0"/>
              <a:t>financovanie</a:t>
            </a:r>
            <a:endParaRPr lang="sk-SK" sz="2200" b="1" dirty="0"/>
          </a:p>
          <a:p>
            <a:pPr algn="just">
              <a:spcBef>
                <a:spcPts val="1200"/>
              </a:spcBef>
            </a:pPr>
            <a:r>
              <a:rPr lang="sk-SK" sz="2200" dirty="0"/>
              <a:t>V prípade použitia paušálneho financovania sa osobitné kategórie oprávnených výdavkov, ktoré sú vopred </a:t>
            </a:r>
            <a:r>
              <a:rPr lang="sk-SK" sz="2200" dirty="0" smtClean="0"/>
              <a:t>určené</a:t>
            </a:r>
            <a:r>
              <a:rPr lang="sk-SK" sz="2200" dirty="0"/>
              <a:t>, vypočítajú uplatnením percentuálneho podielu zo stanovenej základne. </a:t>
            </a:r>
            <a:r>
              <a:rPr lang="sk-SK" sz="2200" dirty="0" smtClean="0"/>
              <a:t>Výška percentuálneho </a:t>
            </a:r>
            <a:r>
              <a:rPr lang="sk-SK" sz="2200" dirty="0"/>
              <a:t>podielu a základňa, </a:t>
            </a:r>
            <a:r>
              <a:rPr lang="sk-SK" sz="2200" dirty="0" smtClean="0"/>
              <a:t>z</a:t>
            </a:r>
            <a:r>
              <a:rPr lang="sk-SK" sz="2200" dirty="0"/>
              <a:t> ktorej sa percentuálny podiel vypočíta, sa </a:t>
            </a:r>
            <a:r>
              <a:rPr lang="sk-SK" sz="2200" dirty="0" smtClean="0"/>
              <a:t>vopred </a:t>
            </a:r>
            <a:r>
              <a:rPr lang="sk-SK" sz="2200" dirty="0" smtClean="0"/>
              <a:t>určí. </a:t>
            </a:r>
            <a:endParaRPr lang="sk-SK" sz="2200" dirty="0" smtClean="0"/>
          </a:p>
          <a:p>
            <a:pPr algn="just">
              <a:spcBef>
                <a:spcPts val="1200"/>
              </a:spcBef>
            </a:pPr>
            <a:r>
              <a:rPr lang="sk-SK" sz="2200" dirty="0" smtClean="0"/>
              <a:t>V </a:t>
            </a:r>
            <a:r>
              <a:rPr lang="sk-SK" sz="2200" dirty="0"/>
              <a:t>rámci posudzovania oprávnenosti výdavkov sa pri výkone administratívnej finančnej kontroly a finančnej kontroly na mieste kontroluje správna aplikácia paušálnej sadzby, a to určenie základne pre výpočet paušálnej sadzby, percentuálna výška paušálnej sadzby a matematický výpočet výšky ostatných výdavkov projektu alebo nepriamych výdavkov projektu určených paušálnou sadzbou</a:t>
            </a:r>
            <a:r>
              <a:rPr lang="sk-SK" sz="2200" dirty="0" smtClean="0"/>
              <a:t>.</a:t>
            </a:r>
            <a:endParaRPr lang="sk-SK" sz="2200" dirty="0"/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28092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700" b="1" dirty="0" smtClean="0">
                <a:solidFill>
                  <a:schemeClr val="accent6">
                    <a:lumMod val="75000"/>
                  </a:schemeClr>
                </a:solidFill>
              </a:rPr>
              <a:t>11. Žiadosť o NFP – Zjednodušené vykazovanie výdavkov</a:t>
            </a:r>
            <a:endParaRPr lang="sk-SK" sz="2700" dirty="0"/>
          </a:p>
        </p:txBody>
      </p:sp>
    </p:spTree>
    <p:extLst>
      <p:ext uri="{BB962C8B-B14F-4D97-AF65-F5344CB8AC3E}">
        <p14:creationId xmlns:p14="http://schemas.microsoft.com/office/powerpoint/2010/main" val="100672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268760"/>
            <a:ext cx="8186766" cy="4176464"/>
          </a:xfrm>
        </p:spPr>
        <p:txBody>
          <a:bodyPr>
            <a:noAutofit/>
          </a:bodyPr>
          <a:lstStyle/>
          <a:p>
            <a:pPr marL="0" lvl="3" indent="0" algn="ctr">
              <a:spcBef>
                <a:spcPts val="1000"/>
              </a:spcBef>
              <a:spcAft>
                <a:spcPts val="1000"/>
              </a:spcAft>
              <a:buNone/>
            </a:pPr>
            <a:r>
              <a:rPr lang="sk-SK" b="1" i="1" dirty="0"/>
              <a:t>Štandardné stupnice jednotkových nákladov</a:t>
            </a:r>
            <a:endParaRPr lang="sk-SK" b="1" dirty="0"/>
          </a:p>
          <a:p>
            <a:pPr algn="just">
              <a:spcBef>
                <a:spcPts val="1200"/>
              </a:spcBef>
            </a:pPr>
            <a:r>
              <a:rPr lang="sk-SK" sz="2300" dirty="0"/>
              <a:t>V prípade použitia štandardných stupníc jednotkových nákladov sa všetky oprávnené výdavky projektu alebo jeho časť vypočítajú na základe kvantifikovaných procesov alebo výstupov </a:t>
            </a:r>
            <a:r>
              <a:rPr lang="sk-SK" sz="2300" dirty="0" smtClean="0"/>
              <a:t>uvedených v ŠSJN, ktorá je súčasťou </a:t>
            </a:r>
            <a:r>
              <a:rPr lang="sk-SK" sz="2300" dirty="0"/>
              <a:t> </a:t>
            </a:r>
            <a:r>
              <a:rPr lang="sk-SK" sz="2300" dirty="0" smtClean="0"/>
              <a:t>konkrétnej výzvy</a:t>
            </a:r>
            <a:r>
              <a:rPr lang="sk-SK" sz="2300" dirty="0" smtClean="0"/>
              <a:t>.</a:t>
            </a:r>
          </a:p>
          <a:p>
            <a:pPr algn="just">
              <a:spcBef>
                <a:spcPts val="1200"/>
              </a:spcBef>
            </a:pPr>
            <a:endParaRPr lang="sk-SK" sz="2300" dirty="0"/>
          </a:p>
          <a:p>
            <a:pPr algn="just">
              <a:spcBef>
                <a:spcPts val="1200"/>
              </a:spcBef>
            </a:pPr>
            <a:r>
              <a:rPr lang="sk-SK" sz="2300" b="1" dirty="0"/>
              <a:t>Zjednodušené možnosti vykazovania výdavkov </a:t>
            </a:r>
            <a:r>
              <a:rPr lang="sk-SK" sz="2300" b="1" u="sng" dirty="0"/>
              <a:t>neznamenajú zrušenie povinnosti plne dodržiavať všetky uplatniteľné právne predpisy Únie a vnútroštátne právne </a:t>
            </a:r>
            <a:r>
              <a:rPr lang="sk-SK" sz="2300" b="1" u="sng" dirty="0" smtClean="0"/>
              <a:t>predpisy</a:t>
            </a:r>
            <a:r>
              <a:rPr lang="sk-SK" sz="2300" dirty="0" smtClean="0"/>
              <a:t>. </a:t>
            </a:r>
            <a:endParaRPr lang="sk-SK" sz="2300" dirty="0"/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28092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700" b="1" dirty="0" smtClean="0">
                <a:solidFill>
                  <a:schemeClr val="accent6">
                    <a:lumMod val="75000"/>
                  </a:schemeClr>
                </a:solidFill>
              </a:rPr>
              <a:t>11. Žiadosť o NFP – Zjednodušené vykazovanie výdavkov</a:t>
            </a:r>
            <a:endParaRPr lang="sk-SK" sz="2700" dirty="0"/>
          </a:p>
        </p:txBody>
      </p:sp>
    </p:spTree>
    <p:extLst>
      <p:ext uri="{BB962C8B-B14F-4D97-AF65-F5344CB8AC3E}">
        <p14:creationId xmlns:p14="http://schemas.microsoft.com/office/powerpoint/2010/main" val="189767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196752"/>
            <a:ext cx="8186766" cy="4608512"/>
          </a:xfrm>
        </p:spPr>
        <p:txBody>
          <a:bodyPr>
            <a:noAutofit/>
          </a:bodyPr>
          <a:lstStyle/>
          <a:p>
            <a:pPr algn="just"/>
            <a:r>
              <a:rPr lang="sk-SK" sz="2200" b="1" u="sng" dirty="0" smtClean="0"/>
              <a:t>Spôsob </a:t>
            </a:r>
            <a:r>
              <a:rPr lang="sk-SK" sz="2200" b="1" u="sng" dirty="0"/>
              <a:t>financovania projektu prijímateľa</a:t>
            </a:r>
            <a:r>
              <a:rPr lang="sk-SK" sz="2200" b="1" dirty="0"/>
              <a:t> </a:t>
            </a:r>
            <a:r>
              <a:rPr lang="sk-SK" sz="2200" dirty="0"/>
              <a:t>sa uskutočňuje v zmysle platného Systému finančného riadenia, zverejnenom na webovom sídle </a:t>
            </a:r>
            <a:r>
              <a:rPr lang="sk-SK" sz="2200" u="sng" dirty="0">
                <a:hlinkClick r:id="rId3"/>
              </a:rPr>
              <a:t>http://www.partnerskadohoda.gov.sk/zakladne-dokumenty/</a:t>
            </a:r>
            <a:r>
              <a:rPr lang="sk-SK" sz="2200" dirty="0"/>
              <a:t> a </a:t>
            </a:r>
            <a:r>
              <a:rPr lang="sk-SK" sz="2200" dirty="0" smtClean="0"/>
              <a:t>to:</a:t>
            </a:r>
          </a:p>
          <a:p>
            <a:pPr marL="989013" lvl="1" indent="-358775" algn="just"/>
            <a:r>
              <a:rPr lang="sk-SK" sz="2200" b="1" dirty="0" smtClean="0"/>
              <a:t>systémom refundácie </a:t>
            </a:r>
          </a:p>
          <a:p>
            <a:pPr marL="989013" lvl="1" indent="-358775" algn="just"/>
            <a:r>
              <a:rPr lang="sk-SK" sz="2200" b="1" dirty="0" smtClean="0"/>
              <a:t>systémom </a:t>
            </a:r>
            <a:r>
              <a:rPr lang="sk-SK" sz="2200" b="1" dirty="0"/>
              <a:t>zálohových </a:t>
            </a:r>
            <a:r>
              <a:rPr lang="sk-SK" sz="2200" b="1" dirty="0" smtClean="0"/>
              <a:t>platieb</a:t>
            </a:r>
          </a:p>
          <a:p>
            <a:pPr marL="989013" lvl="1" indent="-358775" algn="just"/>
            <a:r>
              <a:rPr lang="sk-SK" sz="2200" b="1" dirty="0" smtClean="0"/>
              <a:t>kombináciou </a:t>
            </a:r>
            <a:r>
              <a:rPr lang="sk-SK" sz="2200" b="1" dirty="0"/>
              <a:t>systému zálohových platieb a </a:t>
            </a:r>
            <a:r>
              <a:rPr lang="sk-SK" sz="2200" b="1" dirty="0" smtClean="0"/>
              <a:t>refundácie </a:t>
            </a:r>
          </a:p>
          <a:p>
            <a:pPr marL="989013" lvl="1" indent="-358775" algn="just"/>
            <a:endParaRPr lang="sk-SK" sz="2200" b="1" dirty="0" smtClean="0"/>
          </a:p>
          <a:p>
            <a:pPr marL="0" indent="0" algn="just">
              <a:buNone/>
            </a:pPr>
            <a:r>
              <a:rPr lang="sk-SK" sz="2200" dirty="0" smtClean="0"/>
              <a:t>podľa toho, </a:t>
            </a:r>
            <a:r>
              <a:rPr lang="sk-SK" sz="2200" dirty="0"/>
              <a:t>aký spôsob financovania umožní </a:t>
            </a:r>
            <a:r>
              <a:rPr lang="sk-SK" sz="2200" dirty="0" smtClean="0"/>
              <a:t>výzva </a:t>
            </a:r>
            <a:r>
              <a:rPr lang="sk-SK" sz="2200" dirty="0"/>
              <a:t>(na základe určenia </a:t>
            </a:r>
            <a:r>
              <a:rPr lang="sk-SK" sz="2200" dirty="0" smtClean="0"/>
              <a:t>poskytovateľa </a:t>
            </a:r>
            <a:r>
              <a:rPr lang="sk-SK" sz="2200" dirty="0"/>
              <a:t>v spolupráci s prijímateľom, pričom podmienky kombinovania uvedených systémov sú stanovené vo </a:t>
            </a:r>
            <a:r>
              <a:rPr lang="sk-SK" sz="2200" dirty="0" smtClean="0"/>
              <a:t>výzve </a:t>
            </a:r>
            <a:r>
              <a:rPr lang="sk-SK" sz="2200" dirty="0"/>
              <a:t>a v zmluve o </a:t>
            </a:r>
            <a:r>
              <a:rPr lang="sk-SK" sz="2200" dirty="0" smtClean="0"/>
              <a:t>NFP).</a:t>
            </a:r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28092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12. Žiadosť o NFP – Financovanie projektu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174514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179512" y="1124744"/>
            <a:ext cx="8568952" cy="4680520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  <a:spcBef>
                <a:spcPts val="1200"/>
              </a:spcBef>
            </a:pPr>
            <a:r>
              <a:rPr lang="sk-SK" sz="2200" b="1" dirty="0" smtClean="0"/>
              <a:t>všetky </a:t>
            </a:r>
            <a:r>
              <a:rPr lang="sk-SK" sz="2200" b="1" dirty="0"/>
              <a:t>subjekty </a:t>
            </a:r>
            <a:r>
              <a:rPr lang="sk-SK" sz="2200" dirty="0"/>
              <a:t>implementujúce projekty z podpory </a:t>
            </a:r>
            <a:r>
              <a:rPr lang="sk-SK" sz="2200" dirty="0" smtClean="0"/>
              <a:t>NFP financovanej/ spolufinancovanej </a:t>
            </a:r>
            <a:r>
              <a:rPr lang="sk-SK" sz="2200" dirty="0"/>
              <a:t>z fondov EÚ </a:t>
            </a:r>
            <a:r>
              <a:rPr lang="sk-SK" sz="2200" b="1" dirty="0" smtClean="0"/>
              <a:t>musia uvádzať odkaz </a:t>
            </a:r>
            <a:r>
              <a:rPr lang="sk-SK" sz="2200" b="1" dirty="0"/>
              <a:t>na </a:t>
            </a:r>
            <a:r>
              <a:rPr lang="sk-SK" sz="2200" b="1" dirty="0" smtClean="0"/>
              <a:t>fond, z ktorého sú podporované</a:t>
            </a:r>
            <a:r>
              <a:rPr lang="sk-SK" sz="2200" dirty="0" smtClean="0"/>
              <a:t>; </a:t>
            </a:r>
          </a:p>
          <a:p>
            <a:pPr algn="just">
              <a:lnSpc>
                <a:spcPct val="90000"/>
              </a:lnSpc>
              <a:spcBef>
                <a:spcPts val="1200"/>
              </a:spcBef>
            </a:pPr>
            <a:r>
              <a:rPr lang="sk-SK" sz="2200" b="1" dirty="0"/>
              <a:t>prijímatelia </a:t>
            </a:r>
            <a:r>
              <a:rPr lang="sk-SK" sz="2200" b="1" dirty="0" smtClean="0"/>
              <a:t>sú povinní </a:t>
            </a:r>
            <a:r>
              <a:rPr lang="sk-SK" sz="2200" dirty="0" smtClean="0"/>
              <a:t>prostredníctvom</a:t>
            </a:r>
            <a:r>
              <a:rPr lang="sk-SK" sz="2200" b="1" dirty="0" smtClean="0"/>
              <a:t> </a:t>
            </a:r>
            <a:r>
              <a:rPr lang="sk-SK" sz="2200" b="1" dirty="0"/>
              <a:t>informačných </a:t>
            </a:r>
            <a:r>
              <a:rPr lang="sk-SK" sz="2200" b="1" dirty="0" smtClean="0"/>
              <a:t>aktivít, </a:t>
            </a:r>
            <a:r>
              <a:rPr lang="sk-SK" sz="2200" dirty="0" smtClean="0"/>
              <a:t>v </a:t>
            </a:r>
            <a:r>
              <a:rPr lang="sk-SK" sz="2200" dirty="0"/>
              <a:t>čo najväčšej možnej </a:t>
            </a:r>
            <a:r>
              <a:rPr lang="sk-SK" sz="2200" dirty="0" smtClean="0"/>
              <a:t>miere, </a:t>
            </a:r>
            <a:r>
              <a:rPr lang="sk-SK" sz="2200" b="1" dirty="0"/>
              <a:t>prispieť k výmene skúseností a šíreniu osvedčených </a:t>
            </a:r>
            <a:r>
              <a:rPr lang="sk-SK" sz="2200" b="1" dirty="0" smtClean="0"/>
              <a:t>postupov;</a:t>
            </a:r>
            <a:r>
              <a:rPr lang="sk-SK" sz="2200" dirty="0" smtClean="0"/>
              <a:t> </a:t>
            </a:r>
          </a:p>
          <a:p>
            <a:pPr algn="just">
              <a:lnSpc>
                <a:spcPct val="90000"/>
              </a:lnSpc>
              <a:spcBef>
                <a:spcPts val="1200"/>
              </a:spcBef>
            </a:pPr>
            <a:r>
              <a:rPr lang="sk-SK" sz="2200" b="1" dirty="0"/>
              <a:t>f</a:t>
            </a:r>
            <a:r>
              <a:rPr lang="sk-SK" sz="2200" b="1" dirty="0" smtClean="0"/>
              <a:t>inančná spoluúčasť EÚ musí </a:t>
            </a:r>
            <a:r>
              <a:rPr lang="sk-SK" sz="2200" b="1" dirty="0"/>
              <a:t>byť zdôraznená v priebehu celej doby realizácie projektu</a:t>
            </a:r>
            <a:r>
              <a:rPr lang="sk-SK" sz="2200" dirty="0"/>
              <a:t>, </a:t>
            </a:r>
            <a:r>
              <a:rPr lang="sk-SK" sz="2200" dirty="0" smtClean="0"/>
              <a:t>pre </a:t>
            </a:r>
            <a:r>
              <a:rPr lang="sk-SK" sz="2200" dirty="0"/>
              <a:t>všetkých </a:t>
            </a:r>
            <a:r>
              <a:rPr lang="sk-SK" sz="2200" dirty="0" smtClean="0"/>
              <a:t>zainteresovaných;</a:t>
            </a:r>
          </a:p>
          <a:p>
            <a:pPr algn="just">
              <a:lnSpc>
                <a:spcPct val="90000"/>
              </a:lnSpc>
              <a:spcBef>
                <a:spcPts val="1200"/>
              </a:spcBef>
            </a:pPr>
            <a:r>
              <a:rPr lang="sk-SK" sz="2200" dirty="0"/>
              <a:t>v</a:t>
            </a:r>
            <a:r>
              <a:rPr lang="sk-SK" sz="2200" dirty="0" smtClean="0"/>
              <a:t>oľba </a:t>
            </a:r>
            <a:r>
              <a:rPr lang="sk-SK" sz="2200" dirty="0"/>
              <a:t>vhodných prostriedkov </a:t>
            </a:r>
            <a:r>
              <a:rPr lang="sk-SK" sz="2200" dirty="0" smtClean="0"/>
              <a:t>pre </a:t>
            </a:r>
            <a:r>
              <a:rPr lang="sk-SK" sz="2200" dirty="0"/>
              <a:t>zaistenie publicity projektu (t.j. ich vecné a organizačné zabezpečenie) závisí od rozhodnutia </a:t>
            </a:r>
            <a:r>
              <a:rPr lang="sk-SK" sz="2200" dirty="0" smtClean="0"/>
              <a:t>prijímateľa;</a:t>
            </a:r>
          </a:p>
          <a:p>
            <a:pPr algn="just">
              <a:lnSpc>
                <a:spcPct val="90000"/>
              </a:lnSpc>
              <a:spcBef>
                <a:spcPts val="1200"/>
              </a:spcBef>
            </a:pPr>
            <a:r>
              <a:rPr lang="sk-SK" sz="2200" dirty="0"/>
              <a:t>k</a:t>
            </a:r>
            <a:r>
              <a:rPr lang="sk-SK" sz="2200" dirty="0" smtClean="0"/>
              <a:t>onkrétne </a:t>
            </a:r>
            <a:r>
              <a:rPr lang="sk-SK" sz="2200" dirty="0"/>
              <a:t>nástroje </a:t>
            </a:r>
            <a:r>
              <a:rPr lang="sk-SK" sz="2200" dirty="0" smtClean="0"/>
              <a:t>na zabezpečenie </a:t>
            </a:r>
            <a:r>
              <a:rPr lang="sk-SK" sz="2200" dirty="0"/>
              <a:t>publicity projektu </a:t>
            </a:r>
            <a:r>
              <a:rPr lang="sk-SK" sz="2200" dirty="0" smtClean="0"/>
              <a:t>sa uvádzajú v </a:t>
            </a:r>
            <a:r>
              <a:rPr lang="sk-SK" sz="2200" dirty="0" err="1" smtClean="0"/>
              <a:t>ŽoNFP</a:t>
            </a:r>
            <a:r>
              <a:rPr lang="sk-SK" sz="2200" dirty="0" smtClean="0"/>
              <a:t>; </a:t>
            </a:r>
          </a:p>
        </p:txBody>
      </p:sp>
      <p:sp>
        <p:nvSpPr>
          <p:cNvPr id="5" name="Obdĺžnik 4"/>
          <p:cNvSpPr/>
          <p:nvPr/>
        </p:nvSpPr>
        <p:spPr>
          <a:xfrm>
            <a:off x="467544" y="404664"/>
            <a:ext cx="828092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13. Žiadosť o NFP – Publicita projektu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39769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043608"/>
            <a:ext cx="8186766" cy="461764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1000"/>
              </a:spcBef>
              <a:buNone/>
            </a:pPr>
            <a:r>
              <a:rPr lang="sk-SK" sz="2000" u="sng" dirty="0" smtClean="0"/>
              <a:t>Konanie o žiadosti </a:t>
            </a:r>
          </a:p>
          <a:p>
            <a:pPr algn="just">
              <a:spcBef>
                <a:spcPts val="1000"/>
              </a:spcBef>
            </a:pPr>
            <a:r>
              <a:rPr lang="sk-SK" sz="2000" dirty="0" smtClean="0"/>
              <a:t>Konanie o žiadosti z</a:t>
            </a:r>
            <a:r>
              <a:rPr lang="sk-SK" sz="2000" dirty="0" smtClean="0"/>
              <a:t>ačína doručením </a:t>
            </a:r>
            <a:r>
              <a:rPr lang="sk-SK" sz="2000" dirty="0" err="1"/>
              <a:t>ŽoNFP</a:t>
            </a:r>
            <a:r>
              <a:rPr lang="sk-SK" sz="2000" dirty="0"/>
              <a:t> </a:t>
            </a:r>
            <a:r>
              <a:rPr lang="sk-SK" sz="2000" dirty="0" smtClean="0"/>
              <a:t>poskytovateľovi</a:t>
            </a:r>
            <a:r>
              <a:rPr lang="sk-SK" sz="2000" dirty="0"/>
              <a:t>. </a:t>
            </a:r>
            <a:endParaRPr lang="sk-SK" sz="2000" dirty="0" smtClean="0"/>
          </a:p>
          <a:p>
            <a:pPr algn="just">
              <a:spcBef>
                <a:spcPts val="1000"/>
              </a:spcBef>
            </a:pPr>
            <a:r>
              <a:rPr lang="sk-SK" sz="2000" dirty="0" smtClean="0"/>
              <a:t>Proces </a:t>
            </a:r>
            <a:r>
              <a:rPr lang="sk-SK" sz="2000" dirty="0"/>
              <a:t>konania o </a:t>
            </a:r>
            <a:r>
              <a:rPr lang="sk-SK" sz="2000" dirty="0" err="1"/>
              <a:t>ŽoNFP</a:t>
            </a:r>
            <a:r>
              <a:rPr lang="sk-SK" sz="2000" dirty="0"/>
              <a:t> je </a:t>
            </a:r>
            <a:r>
              <a:rPr lang="sk-SK" sz="2000" dirty="0" smtClean="0"/>
              <a:t>popísaný </a:t>
            </a:r>
            <a:r>
              <a:rPr lang="sk-SK" sz="2000" dirty="0"/>
              <a:t>v časti 3 </a:t>
            </a:r>
            <a:r>
              <a:rPr lang="sk-SK" sz="2000" dirty="0" smtClean="0"/>
              <a:t>výzvy </a:t>
            </a:r>
            <a:r>
              <a:rPr lang="sk-SK" sz="2000" dirty="0"/>
              <a:t>a spolu s ďalšími informáciami aj v kapitole 5 Príručky pre </a:t>
            </a:r>
            <a:r>
              <a:rPr lang="sk-SK" sz="2000" dirty="0" smtClean="0"/>
              <a:t>žiadateľa. </a:t>
            </a:r>
          </a:p>
          <a:p>
            <a:pPr algn="just">
              <a:spcBef>
                <a:spcPts val="1000"/>
              </a:spcBef>
            </a:pPr>
            <a:r>
              <a:rPr lang="sk-SK" sz="2000" dirty="0" smtClean="0"/>
              <a:t>Poskytovateľ </a:t>
            </a:r>
            <a:r>
              <a:rPr lang="sk-SK" sz="2000" dirty="0"/>
              <a:t>je povinný vydať predmetné rozhodnutie o </a:t>
            </a:r>
            <a:r>
              <a:rPr lang="sk-SK" sz="2000" dirty="0" err="1"/>
              <a:t>ŽoNFP</a:t>
            </a:r>
            <a:r>
              <a:rPr lang="sk-SK" sz="2000" dirty="0"/>
              <a:t> v termíne </a:t>
            </a:r>
            <a:r>
              <a:rPr lang="sk-SK" sz="2000" b="1" dirty="0"/>
              <a:t>do 35 pracovných dní od uzavretia príslušného kola, resp. výzvy</a:t>
            </a:r>
            <a:r>
              <a:rPr lang="sk-SK" sz="2000" dirty="0"/>
              <a:t>. </a:t>
            </a:r>
          </a:p>
          <a:p>
            <a:pPr algn="just">
              <a:spcBef>
                <a:spcPts val="1000"/>
              </a:spcBef>
            </a:pPr>
            <a:r>
              <a:rPr lang="sk-SK" sz="2000" dirty="0"/>
              <a:t>D</a:t>
            </a:r>
            <a:r>
              <a:rPr lang="sk-SK" sz="2000" dirty="0" smtClean="0"/>
              <a:t>o </a:t>
            </a:r>
            <a:r>
              <a:rPr lang="sk-SK" sz="2000" dirty="0"/>
              <a:t>lehoty na vydanie rozhodnutia o </a:t>
            </a:r>
            <a:r>
              <a:rPr lang="sk-SK" sz="2000" dirty="0" err="1"/>
              <a:t>ŽoNFP</a:t>
            </a:r>
            <a:r>
              <a:rPr lang="sk-SK" sz="2000" dirty="0"/>
              <a:t> sa nezapočítava doba potrebná na predloženie chýbajúcich náležitostí zo strany žiadateľa na základe výzvy zaslanej </a:t>
            </a:r>
            <a:r>
              <a:rPr lang="sk-SK" sz="2000" dirty="0" smtClean="0"/>
              <a:t>poskytovateľom. </a:t>
            </a:r>
            <a:endParaRPr lang="sk-SK" sz="2000" dirty="0"/>
          </a:p>
          <a:p>
            <a:pPr algn="just">
              <a:spcBef>
                <a:spcPts val="1000"/>
              </a:spcBef>
            </a:pPr>
            <a:r>
              <a:rPr lang="sk-SK" sz="2000" dirty="0" smtClean="0"/>
              <a:t>Poskytovateľ </a:t>
            </a:r>
            <a:r>
              <a:rPr lang="sk-SK" sz="2000" dirty="0"/>
              <a:t>si vyhradzuje právo na predĺženie lehoty na vydanie rozhodnutia o </a:t>
            </a:r>
            <a:r>
              <a:rPr lang="sk-SK" sz="2000" dirty="0" err="1"/>
              <a:t>ŽoNFP</a:t>
            </a:r>
            <a:r>
              <a:rPr lang="sk-SK" sz="2000" dirty="0"/>
              <a:t> v prípadoch, ak nie je možné ukončiť konanie o žiadosti podľa predchádzajúcej vety a </a:t>
            </a:r>
            <a:r>
              <a:rPr lang="sk-SK" sz="2000" dirty="0" smtClean="0"/>
              <a:t>poskytovateľovi </a:t>
            </a:r>
            <a:r>
              <a:rPr lang="sk-SK" sz="2000" dirty="0"/>
              <a:t>bola udelená výnimka z maximálnej dĺžky na schvaľovací </a:t>
            </a:r>
            <a:r>
              <a:rPr lang="sk-SK" sz="2000" dirty="0" smtClean="0"/>
              <a:t>proces. </a:t>
            </a:r>
          </a:p>
        </p:txBody>
      </p:sp>
      <p:sp>
        <p:nvSpPr>
          <p:cNvPr id="3" name="Nadpis 3"/>
          <p:cNvSpPr txBox="1">
            <a:spLocks/>
          </p:cNvSpPr>
          <p:nvPr/>
        </p:nvSpPr>
        <p:spPr>
          <a:xfrm>
            <a:off x="467544" y="188640"/>
            <a:ext cx="8229600" cy="854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2900" b="1" dirty="0">
                <a:solidFill>
                  <a:schemeClr val="accent6">
                    <a:lumMod val="75000"/>
                  </a:schemeClr>
                </a:solidFill>
              </a:rPr>
              <a:t>14. Žiadosť o NFP – </a:t>
            </a:r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Schvaľovací </a:t>
            </a:r>
            <a:r>
              <a:rPr lang="sk-SK" sz="2900" b="1" dirty="0">
                <a:solidFill>
                  <a:schemeClr val="accent6">
                    <a:lumMod val="75000"/>
                  </a:schemeClr>
                </a:solidFill>
              </a:rPr>
              <a:t>proces 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256494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268760"/>
            <a:ext cx="8186766" cy="4032448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sk-SK" sz="2400" b="1" dirty="0"/>
              <a:t>Schvaľovanie žiadostí o NFP</a:t>
            </a:r>
            <a:r>
              <a:rPr lang="sk-SK" sz="2400" b="1" dirty="0" smtClean="0"/>
              <a:t>:</a:t>
            </a:r>
          </a:p>
          <a:p>
            <a:pPr marL="0" lvl="0" indent="0" algn="just">
              <a:buNone/>
            </a:pPr>
            <a:endParaRPr lang="sk-SK" sz="2400" dirty="0"/>
          </a:p>
          <a:p>
            <a:pPr lvl="2" indent="-360000" algn="just">
              <a:spcBef>
                <a:spcPts val="1200"/>
              </a:spcBef>
            </a:pPr>
            <a:r>
              <a:rPr lang="sk-SK" dirty="0"/>
              <a:t>Administratívne overenie žiadosti o NFP (kontrola formálnej správnosti žiadosti o </a:t>
            </a:r>
            <a:r>
              <a:rPr lang="sk-SK" dirty="0" smtClean="0"/>
              <a:t>NFP)</a:t>
            </a:r>
          </a:p>
          <a:p>
            <a:pPr lvl="2" indent="-360000" algn="just">
              <a:spcBef>
                <a:spcPts val="1200"/>
              </a:spcBef>
            </a:pPr>
            <a:r>
              <a:rPr lang="sk-SK" dirty="0" smtClean="0"/>
              <a:t>Odborné </a:t>
            </a:r>
            <a:r>
              <a:rPr lang="sk-SK" dirty="0"/>
              <a:t>hodnotenie žiadosti o </a:t>
            </a:r>
            <a:r>
              <a:rPr lang="sk-SK" dirty="0" smtClean="0"/>
              <a:t>NFP</a:t>
            </a:r>
          </a:p>
          <a:p>
            <a:pPr lvl="2" indent="-360000" algn="just">
              <a:spcBef>
                <a:spcPts val="1200"/>
              </a:spcBef>
            </a:pPr>
            <a:r>
              <a:rPr lang="sk-SK" dirty="0" smtClean="0"/>
              <a:t>Vydanie </a:t>
            </a:r>
            <a:r>
              <a:rPr lang="sk-SK" dirty="0"/>
              <a:t>rozhodnutia o schválení žiadosti o NFP a opravné prostriedky voči </a:t>
            </a:r>
            <a:r>
              <a:rPr lang="sk-SK" dirty="0" smtClean="0"/>
              <a:t>rozhodnutiu</a:t>
            </a:r>
            <a:endParaRPr lang="sk-SK" dirty="0"/>
          </a:p>
        </p:txBody>
      </p:sp>
      <p:sp>
        <p:nvSpPr>
          <p:cNvPr id="5" name="Obdĺžnik 4"/>
          <p:cNvSpPr/>
          <p:nvPr/>
        </p:nvSpPr>
        <p:spPr>
          <a:xfrm>
            <a:off x="467544" y="404664"/>
            <a:ext cx="828092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14. Žiadosť o NFP – Schvaľovací proces 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201408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124744"/>
            <a:ext cx="8280920" cy="475252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sk-SK" sz="2200" b="1" dirty="0" smtClean="0"/>
              <a:t>Zverejňovanie</a:t>
            </a:r>
          </a:p>
          <a:p>
            <a:pPr marL="0" indent="0" algn="just">
              <a:spcBef>
                <a:spcPts val="0"/>
              </a:spcBef>
              <a:buNone/>
            </a:pPr>
            <a:endParaRPr lang="sk-SK" sz="2200" b="1" dirty="0" smtClean="0"/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</a:pPr>
            <a:r>
              <a:rPr lang="sk-SK" sz="2200" dirty="0" smtClean="0"/>
              <a:t>Poskytovateľ </a:t>
            </a:r>
            <a:r>
              <a:rPr lang="sk-SK" sz="2200" dirty="0"/>
              <a:t>zverejní na svojom webovom sídle </a:t>
            </a:r>
            <a:r>
              <a:rPr lang="sk-SK" sz="2200" dirty="0" err="1" smtClean="0">
                <a:hlinkClick r:id="rId3"/>
              </a:rPr>
              <a:t>www.ia.gov.sk</a:t>
            </a:r>
            <a:r>
              <a:rPr lang="sk-SK" sz="2200" dirty="0" smtClean="0"/>
              <a:t>  </a:t>
            </a:r>
            <a:r>
              <a:rPr lang="sk-SK" sz="2200" dirty="0"/>
              <a:t>do 60 pracovných dní od skončenia rozhodovania o </a:t>
            </a:r>
            <a:r>
              <a:rPr lang="sk-SK" sz="2200" dirty="0" err="1" smtClean="0"/>
              <a:t>ŽoNFP</a:t>
            </a:r>
            <a:r>
              <a:rPr lang="sk-SK" sz="2200" dirty="0" smtClean="0"/>
              <a:t> </a:t>
            </a:r>
            <a:r>
              <a:rPr lang="sk-SK" sz="2200" dirty="0"/>
              <a:t>pre </a:t>
            </a:r>
            <a:r>
              <a:rPr lang="sk-SK" sz="2200" u="sng" dirty="0"/>
              <a:t>každú </a:t>
            </a:r>
            <a:r>
              <a:rPr lang="sk-SK" sz="2200" u="sng" dirty="0" smtClean="0"/>
              <a:t>výzvu</a:t>
            </a:r>
            <a:r>
              <a:rPr lang="sk-SK" sz="2200" dirty="0" smtClean="0"/>
              <a:t>:</a:t>
            </a:r>
          </a:p>
          <a:p>
            <a:pPr marL="719138" indent="-358775" algn="just">
              <a:lnSpc>
                <a:spcPct val="80000"/>
              </a:lnSpc>
              <a:spcBef>
                <a:spcPts val="0"/>
              </a:spcBef>
              <a:buFontTx/>
              <a:buChar char="-"/>
            </a:pPr>
            <a:r>
              <a:rPr lang="sk-SK" sz="2200" b="1" dirty="0" smtClean="0"/>
              <a:t>zoznam </a:t>
            </a:r>
            <a:r>
              <a:rPr lang="sk-SK" sz="2200" b="1" u="sng" dirty="0"/>
              <a:t>schválených</a:t>
            </a:r>
            <a:r>
              <a:rPr lang="sk-SK" sz="2200" b="1" dirty="0"/>
              <a:t> </a:t>
            </a:r>
            <a:r>
              <a:rPr lang="sk-SK" sz="2200" b="1" dirty="0" err="1" smtClean="0"/>
              <a:t>ŽoNFP</a:t>
            </a:r>
            <a:r>
              <a:rPr lang="sk-SK" sz="2200" b="1" dirty="0" smtClean="0"/>
              <a:t> </a:t>
            </a:r>
          </a:p>
          <a:p>
            <a:pPr marL="719138" indent="-358775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sk-SK" sz="2200" dirty="0"/>
              <a:t>a</a:t>
            </a:r>
            <a:endParaRPr lang="sk-SK" sz="2200" dirty="0" smtClean="0"/>
          </a:p>
          <a:p>
            <a:pPr marL="719138" indent="-358775" algn="just">
              <a:lnSpc>
                <a:spcPct val="80000"/>
              </a:lnSpc>
              <a:spcBef>
                <a:spcPts val="0"/>
              </a:spcBef>
              <a:buFontTx/>
              <a:buChar char="-"/>
            </a:pPr>
            <a:r>
              <a:rPr lang="sk-SK" sz="2200" b="1" dirty="0" smtClean="0"/>
              <a:t>zoznam </a:t>
            </a:r>
            <a:r>
              <a:rPr lang="sk-SK" sz="2200" b="1" u="sng" dirty="0"/>
              <a:t>neschválených</a:t>
            </a:r>
            <a:r>
              <a:rPr lang="sk-SK" sz="2200" b="1" dirty="0"/>
              <a:t> </a:t>
            </a:r>
            <a:r>
              <a:rPr lang="sk-SK" sz="2200" b="1" dirty="0" err="1" smtClean="0"/>
              <a:t>ŽoNFP</a:t>
            </a:r>
            <a:r>
              <a:rPr lang="sk-SK" sz="2200" dirty="0" smtClean="0"/>
              <a:t>. </a:t>
            </a:r>
            <a:endParaRPr lang="sk-SK" sz="2200" dirty="0" smtClean="0"/>
          </a:p>
          <a:p>
            <a:pPr marL="360363" indent="0" algn="just">
              <a:lnSpc>
                <a:spcPct val="80000"/>
              </a:lnSpc>
              <a:spcBef>
                <a:spcPts val="0"/>
              </a:spcBef>
              <a:buNone/>
            </a:pPr>
            <a:endParaRPr lang="sk-SK" sz="2200" dirty="0" smtClean="0"/>
          </a:p>
          <a:p>
            <a:pPr marL="7938" indent="0" algn="just">
              <a:lnSpc>
                <a:spcPct val="8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sk-SK" sz="2200" dirty="0" smtClean="0"/>
              <a:t>Žiadateľ </a:t>
            </a:r>
            <a:r>
              <a:rPr lang="sk-SK" sz="2200" dirty="0"/>
              <a:t>musí súhlasiť s konaním nad rámec ustanovení § 47 a </a:t>
            </a:r>
            <a:r>
              <a:rPr lang="sk-SK" sz="2200" dirty="0" smtClean="0"/>
              <a:t>§ </a:t>
            </a:r>
            <a:r>
              <a:rPr lang="sk-SK" sz="2200" dirty="0"/>
              <a:t>48 zákona o príspevku z EŠIF a s konaním podľa zákona č. 122/2013 Z. z. o ochrane osobných údajov a o zmene a doplnení niektorých zákonov v znení neskorších predpisov.</a:t>
            </a:r>
          </a:p>
          <a:p>
            <a:pPr marL="719138" indent="-358775" algn="just">
              <a:spcBef>
                <a:spcPts val="0"/>
              </a:spcBef>
              <a:buFontTx/>
              <a:buChar char="-"/>
            </a:pPr>
            <a:endParaRPr lang="sk-SK" sz="2000" dirty="0"/>
          </a:p>
        </p:txBody>
      </p:sp>
      <p:sp>
        <p:nvSpPr>
          <p:cNvPr id="5" name="Obdĺžnik 4"/>
          <p:cNvSpPr/>
          <p:nvPr/>
        </p:nvSpPr>
        <p:spPr>
          <a:xfrm>
            <a:off x="467544" y="404664"/>
            <a:ext cx="828092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700" b="1" dirty="0" smtClean="0">
                <a:solidFill>
                  <a:schemeClr val="accent6">
                    <a:lumMod val="75000"/>
                  </a:schemeClr>
                </a:solidFill>
              </a:rPr>
              <a:t>15. Žiadosť o NFP – </a:t>
            </a:r>
            <a:r>
              <a:rPr lang="sk-SK" sz="2700" b="1" dirty="0" smtClean="0">
                <a:solidFill>
                  <a:schemeClr val="accent6">
                    <a:lumMod val="75000"/>
                  </a:schemeClr>
                </a:solidFill>
              </a:rPr>
              <a:t>Zverejňovanie</a:t>
            </a:r>
            <a:endParaRPr lang="sk-SK" sz="2700" dirty="0"/>
          </a:p>
        </p:txBody>
      </p:sp>
    </p:spTree>
    <p:extLst>
      <p:ext uri="{BB962C8B-B14F-4D97-AF65-F5344CB8AC3E}">
        <p14:creationId xmlns:p14="http://schemas.microsoft.com/office/powerpoint/2010/main" val="417529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268760"/>
            <a:ext cx="8186766" cy="4320480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1400"/>
              </a:spcBef>
            </a:pPr>
            <a:r>
              <a:rPr lang="sk-SK" sz="2200" dirty="0"/>
              <a:t>Procesu </a:t>
            </a:r>
            <a:r>
              <a:rPr lang="sk-SK" sz="2200" u="sng" dirty="0"/>
              <a:t>uzavretia zmluvy</a:t>
            </a:r>
            <a:r>
              <a:rPr lang="sk-SK" sz="2200" dirty="0"/>
              <a:t> o NFP predchádza zaslanie písomného rozhodnutia o schválení žiadosti o NFP. </a:t>
            </a:r>
            <a:endParaRPr lang="sk-SK" sz="2200" dirty="0" smtClean="0"/>
          </a:p>
          <a:p>
            <a:pPr algn="just">
              <a:spcBef>
                <a:spcPts val="1400"/>
              </a:spcBef>
            </a:pPr>
            <a:r>
              <a:rPr lang="sk-SK" sz="2200" dirty="0" smtClean="0"/>
              <a:t>Cieľom </a:t>
            </a:r>
            <a:r>
              <a:rPr lang="sk-SK" sz="2200" dirty="0" smtClean="0"/>
              <a:t>uzatvorenia zmluvy o </a:t>
            </a:r>
            <a:r>
              <a:rPr lang="sk-SK" sz="2200" dirty="0" smtClean="0"/>
              <a:t>NFP </a:t>
            </a:r>
            <a:r>
              <a:rPr lang="sk-SK" sz="2200" dirty="0" smtClean="0"/>
              <a:t>je </a:t>
            </a:r>
            <a:r>
              <a:rPr lang="sk-SK" sz="2200" dirty="0"/>
              <a:t>vytvorenie právneho základu pre čerpanie účelovo viazaného NFP z verejných </a:t>
            </a:r>
            <a:r>
              <a:rPr lang="sk-SK" sz="2200" dirty="0" smtClean="0"/>
              <a:t>zdrojov</a:t>
            </a:r>
            <a:r>
              <a:rPr lang="sk-SK" sz="2200" dirty="0"/>
              <a:t>. </a:t>
            </a:r>
            <a:endParaRPr lang="sk-SK" sz="2200" dirty="0" smtClean="0"/>
          </a:p>
          <a:p>
            <a:pPr algn="just">
              <a:spcBef>
                <a:spcPts val="1400"/>
              </a:spcBef>
            </a:pPr>
            <a:r>
              <a:rPr lang="sk-SK" sz="2200" dirty="0" smtClean="0"/>
              <a:t>Zmluva </a:t>
            </a:r>
            <a:r>
              <a:rPr lang="sk-SK" sz="2200" dirty="0"/>
              <a:t>o NFP upravuje práva a povinnosti poskytovateľa a prijímateľa pri realizácii </a:t>
            </a:r>
            <a:r>
              <a:rPr lang="sk-SK" sz="2200" dirty="0" smtClean="0"/>
              <a:t>projektu.</a:t>
            </a:r>
            <a:endParaRPr lang="sk-SK" sz="2200" dirty="0" smtClean="0"/>
          </a:p>
          <a:p>
            <a:pPr algn="just">
              <a:spcBef>
                <a:spcPts val="1400"/>
              </a:spcBef>
            </a:pPr>
            <a:r>
              <a:rPr lang="sk-SK" sz="2200" b="1" dirty="0" smtClean="0"/>
              <a:t>Právny </a:t>
            </a:r>
            <a:r>
              <a:rPr lang="sk-SK" sz="2200" b="1" dirty="0"/>
              <a:t>nárok vzniká nadobudnutím účinnosti zmluvy o </a:t>
            </a:r>
            <a:r>
              <a:rPr lang="sk-SK" sz="2200" b="1" dirty="0" smtClean="0"/>
              <a:t>NFP </a:t>
            </a:r>
            <a:r>
              <a:rPr lang="sk-SK" sz="2200" dirty="0" smtClean="0"/>
              <a:t>(účinnosť </a:t>
            </a:r>
            <a:r>
              <a:rPr lang="sk-SK" sz="2200" dirty="0"/>
              <a:t>dňom nasledujúcim po dni jej zverejnenia  poskytovateľom v Centrálnom registri </a:t>
            </a:r>
            <a:r>
              <a:rPr lang="sk-SK" sz="2200" dirty="0" smtClean="0"/>
              <a:t>zmlúv). </a:t>
            </a:r>
            <a:endParaRPr lang="sk-SK" sz="2200" dirty="0"/>
          </a:p>
          <a:p>
            <a:pPr algn="just">
              <a:spcBef>
                <a:spcPts val="1400"/>
              </a:spcBef>
            </a:pPr>
            <a:r>
              <a:rPr lang="sk-SK" sz="2200" dirty="0" smtClean="0"/>
              <a:t>Ak </a:t>
            </a:r>
            <a:r>
              <a:rPr lang="sk-SK" sz="2200" dirty="0"/>
              <a:t>je účastníkom zmluvného vzťahu partner, zmluva upravuje aj práva a povinnosti partnera</a:t>
            </a:r>
            <a:r>
              <a:rPr lang="sk-SK" sz="2200" dirty="0" smtClean="0"/>
              <a:t>.</a:t>
            </a:r>
            <a:endParaRPr lang="sk-SK" sz="2200" dirty="0"/>
          </a:p>
        </p:txBody>
      </p:sp>
      <p:sp>
        <p:nvSpPr>
          <p:cNvPr id="5" name="Obdĺžnik 4"/>
          <p:cNvSpPr/>
          <p:nvPr/>
        </p:nvSpPr>
        <p:spPr>
          <a:xfrm>
            <a:off x="467544" y="404664"/>
            <a:ext cx="828092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17. Žiadosť o NFP – Uzatvorenie zmluvy o NFP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335031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323528" y="836712"/>
            <a:ext cx="8330782" cy="4896544"/>
          </a:xfrm>
        </p:spPr>
        <p:txBody>
          <a:bodyPr>
            <a:no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sk-SK" sz="2300" dirty="0"/>
              <a:t>k</a:t>
            </a:r>
            <a:r>
              <a:rPr lang="sk-SK" sz="2300" dirty="0" smtClean="0"/>
              <a:t>ontaktné </a:t>
            </a:r>
            <a:r>
              <a:rPr lang="sk-SK" sz="2300" dirty="0"/>
              <a:t>údaje </a:t>
            </a:r>
            <a:r>
              <a:rPr lang="sk-SK" sz="2300" dirty="0" smtClean="0"/>
              <a:t>Poskytovateľa - e-mail</a:t>
            </a:r>
            <a:r>
              <a:rPr lang="sk-SK" sz="2300" dirty="0"/>
              <a:t>:  </a:t>
            </a:r>
            <a:r>
              <a:rPr lang="sk-SK" sz="2300" b="1" u="sng" dirty="0" err="1">
                <a:hlinkClick r:id="rId3"/>
              </a:rPr>
              <a:t>vyzvy@ia.gov.sk</a:t>
            </a:r>
            <a:endParaRPr lang="sk-SK" sz="2300" b="1" dirty="0" smtClean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sk-SK" sz="2300" dirty="0"/>
              <a:t>b</a:t>
            </a:r>
            <a:r>
              <a:rPr lang="sk-SK" sz="2300" dirty="0" smtClean="0"/>
              <a:t>ližšie </a:t>
            </a:r>
            <a:r>
              <a:rPr lang="sk-SK" sz="2300" dirty="0" smtClean="0"/>
              <a:t>informácie ohľadom výziev </a:t>
            </a:r>
            <a:r>
              <a:rPr lang="sk-SK" sz="2300" dirty="0"/>
              <a:t>a prípravy </a:t>
            </a:r>
            <a:r>
              <a:rPr lang="sk-SK" sz="2300" dirty="0" err="1"/>
              <a:t>ŽoNFP</a:t>
            </a:r>
            <a:r>
              <a:rPr lang="sk-SK" sz="2300" dirty="0"/>
              <a:t> je možné získať na webovom sídle </a:t>
            </a:r>
            <a:r>
              <a:rPr lang="sk-SK" sz="2300" b="1" dirty="0" err="1" smtClean="0">
                <a:hlinkClick r:id="rId4"/>
              </a:rPr>
              <a:t>www.ia.gov.sk</a:t>
            </a:r>
            <a:r>
              <a:rPr lang="sk-SK" sz="2300" dirty="0" smtClean="0"/>
              <a:t>, </a:t>
            </a:r>
            <a:r>
              <a:rPr lang="sk-SK" sz="2300" dirty="0"/>
              <a:t>kde sú zverejnené aj všetky relevantné dokumenty vzťahujúce sa k </a:t>
            </a:r>
            <a:r>
              <a:rPr lang="sk-SK" sz="2300" dirty="0" smtClean="0"/>
              <a:t>jednotlivým </a:t>
            </a:r>
            <a:r>
              <a:rPr lang="sk-SK" sz="2300" dirty="0" smtClean="0"/>
              <a:t>výzvam;</a:t>
            </a:r>
            <a:endParaRPr lang="sk-SK" sz="2300" dirty="0" smtClean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sk-SK" sz="2300" dirty="0"/>
              <a:t>na webovom sídle </a:t>
            </a:r>
            <a:r>
              <a:rPr lang="sk-SK" sz="2300" dirty="0" smtClean="0"/>
              <a:t>sú </a:t>
            </a:r>
            <a:r>
              <a:rPr lang="sk-SK" sz="2300" dirty="0" smtClean="0"/>
              <a:t>zverejňované </a:t>
            </a:r>
            <a:r>
              <a:rPr lang="sk-SK" sz="2300" b="1" dirty="0" smtClean="0"/>
              <a:t>často kladené otázky </a:t>
            </a:r>
            <a:r>
              <a:rPr lang="sk-SK" sz="2300" dirty="0"/>
              <a:t>žiadateľov všeobecného charakteru spolu s príslušnými odpoveďami (kategória Často kladené otázky – FAQ</a:t>
            </a:r>
            <a:r>
              <a:rPr lang="sk-SK" sz="2300" dirty="0" smtClean="0"/>
              <a:t>);</a:t>
            </a:r>
            <a:endParaRPr lang="sk-SK" sz="2300" dirty="0"/>
          </a:p>
          <a:p>
            <a:pPr algn="just">
              <a:spcBef>
                <a:spcPts val="1200"/>
              </a:spcBef>
            </a:pPr>
            <a:r>
              <a:rPr lang="sk-SK" sz="2300" dirty="0"/>
              <a:t>ž</a:t>
            </a:r>
            <a:r>
              <a:rPr lang="sk-SK" sz="2300" dirty="0" smtClean="0"/>
              <a:t>iadateľom sa odporúča, </a:t>
            </a:r>
            <a:r>
              <a:rPr lang="sk-SK" sz="2300" dirty="0"/>
              <a:t>aby až do uzávierky </a:t>
            </a:r>
            <a:r>
              <a:rPr lang="sk-SK" sz="2300" dirty="0" smtClean="0"/>
              <a:t>konkrétnej výzvy </a:t>
            </a:r>
            <a:r>
              <a:rPr lang="sk-SK" sz="2300" dirty="0"/>
              <a:t>na predkladanie žiadostí o NFP </a:t>
            </a:r>
            <a:r>
              <a:rPr lang="sk-SK" sz="2300" b="1" dirty="0"/>
              <a:t>sledovali príslušné </a:t>
            </a:r>
            <a:r>
              <a:rPr lang="sk-SK" sz="2300" b="1" dirty="0" smtClean="0"/>
              <a:t>webové </a:t>
            </a:r>
            <a:r>
              <a:rPr lang="sk-SK" sz="2300" b="1" dirty="0"/>
              <a:t>sídla</a:t>
            </a:r>
            <a:r>
              <a:rPr lang="sk-SK" sz="2300" dirty="0" smtClean="0"/>
              <a:t>, </a:t>
            </a:r>
            <a:r>
              <a:rPr lang="sk-SK" sz="2300" b="1" dirty="0" smtClean="0"/>
              <a:t>kde </a:t>
            </a:r>
            <a:r>
              <a:rPr lang="sk-SK" sz="2300" b="1" dirty="0"/>
              <a:t>budú v prípade zmien zverejňované aktuálne informácie súvisiace</a:t>
            </a:r>
            <a:r>
              <a:rPr lang="sk-SK" sz="2300" dirty="0"/>
              <a:t> s vyhlásenou výzvou.</a:t>
            </a:r>
          </a:p>
        </p:txBody>
      </p:sp>
      <p:sp>
        <p:nvSpPr>
          <p:cNvPr id="5" name="Obdĺžnik 4"/>
          <p:cNvSpPr/>
          <p:nvPr/>
        </p:nvSpPr>
        <p:spPr>
          <a:xfrm>
            <a:off x="467544" y="144238"/>
            <a:ext cx="828092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18. Kontaktné údaje poskytovateľa a komunikácia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279497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943273"/>
            <a:ext cx="8186766" cy="5078015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spcBef>
                <a:spcPts val="0"/>
              </a:spcBef>
              <a:buNone/>
            </a:pPr>
            <a:endParaRPr lang="sk-SK" sz="25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5500" dirty="0" smtClean="0"/>
              <a:t>Príručka </a:t>
            </a:r>
            <a:r>
              <a:rPr lang="sk-SK" sz="5500" dirty="0"/>
              <a:t>je platná a použiteľná len </a:t>
            </a:r>
            <a:r>
              <a:rPr lang="sk-SK" sz="5500" b="1" dirty="0"/>
              <a:t>v kontexte ďalších záväzných dokumentov</a:t>
            </a:r>
            <a:r>
              <a:rPr lang="sk-SK" sz="5500" dirty="0"/>
              <a:t>, ktorými </a:t>
            </a:r>
            <a:r>
              <a:rPr lang="sk-SK" sz="5500" dirty="0" smtClean="0"/>
              <a:t>sú:</a:t>
            </a:r>
          </a:p>
          <a:p>
            <a:pPr algn="just">
              <a:spcBef>
                <a:spcPts val="0"/>
              </a:spcBef>
            </a:pPr>
            <a:r>
              <a:rPr lang="sk-SK" sz="5500" dirty="0" smtClean="0"/>
              <a:t>OP ĽZ </a:t>
            </a:r>
          </a:p>
          <a:p>
            <a:pPr algn="just">
              <a:spcBef>
                <a:spcPts val="0"/>
              </a:spcBef>
            </a:pPr>
            <a:r>
              <a:rPr lang="sk-SK" sz="5500" dirty="0" smtClean="0"/>
              <a:t>Všeobecné </a:t>
            </a:r>
            <a:r>
              <a:rPr lang="sk-SK" sz="5500" dirty="0"/>
              <a:t>pravidlá oprávnenosti výdavkov pre OP ĽZ v programovom období </a:t>
            </a:r>
            <a:r>
              <a:rPr lang="sk-SK" sz="5500" dirty="0" smtClean="0"/>
              <a:t>2014</a:t>
            </a:r>
            <a:r>
              <a:rPr lang="sk-SK" sz="5500" dirty="0"/>
              <a:t> - </a:t>
            </a:r>
            <a:r>
              <a:rPr lang="sk-SK" sz="5500" dirty="0" smtClean="0"/>
              <a:t>2020</a:t>
            </a:r>
            <a:endParaRPr lang="sk-SK" sz="5500" dirty="0"/>
          </a:p>
          <a:p>
            <a:pPr algn="just">
              <a:spcBef>
                <a:spcPts val="0"/>
              </a:spcBef>
            </a:pPr>
            <a:r>
              <a:rPr lang="sk-SK" sz="5500" dirty="0" smtClean="0"/>
              <a:t>Systém </a:t>
            </a:r>
            <a:r>
              <a:rPr lang="sk-SK" sz="5500" dirty="0"/>
              <a:t>riadenia európskych štrukturálnych a investičný fondov </a:t>
            </a:r>
            <a:r>
              <a:rPr lang="sk-SK" sz="5500" dirty="0" smtClean="0"/>
              <a:t>(„</a:t>
            </a:r>
            <a:r>
              <a:rPr lang="sk-SK" sz="5500" dirty="0"/>
              <a:t>SR EŠIF</a:t>
            </a:r>
            <a:r>
              <a:rPr lang="sk-SK" sz="5500" dirty="0" smtClean="0"/>
              <a:t>“)</a:t>
            </a:r>
          </a:p>
          <a:p>
            <a:pPr algn="just">
              <a:spcBef>
                <a:spcPts val="0"/>
              </a:spcBef>
            </a:pPr>
            <a:r>
              <a:rPr lang="sk-SK" sz="5500" dirty="0" smtClean="0"/>
              <a:t>Systém </a:t>
            </a:r>
            <a:r>
              <a:rPr lang="sk-SK" sz="5500" dirty="0"/>
              <a:t>finančného riadenia štrukturálnych fondov, Kohézneho fondu a Európskeho námorného a rybárskeho fondu na programové obdobie 2014 – 2020 v platnom znení </a:t>
            </a:r>
            <a:r>
              <a:rPr lang="sk-SK" sz="5500" dirty="0" smtClean="0"/>
              <a:t>(„</a:t>
            </a:r>
            <a:r>
              <a:rPr lang="sk-SK" sz="5500" dirty="0"/>
              <a:t>SFR</a:t>
            </a:r>
            <a:r>
              <a:rPr lang="sk-SK" sz="5500" dirty="0" smtClean="0"/>
              <a:t>“)</a:t>
            </a:r>
          </a:p>
          <a:p>
            <a:pPr algn="just">
              <a:spcBef>
                <a:spcPts val="0"/>
              </a:spcBef>
            </a:pPr>
            <a:r>
              <a:rPr lang="sk-SK" sz="5500" dirty="0" smtClean="0"/>
              <a:t>príslušné schémy </a:t>
            </a:r>
            <a:r>
              <a:rPr lang="sk-SK" sz="5500" dirty="0"/>
              <a:t>pomoci (ak relevantné</a:t>
            </a:r>
            <a:r>
              <a:rPr lang="sk-SK" sz="5500" dirty="0" smtClean="0"/>
              <a:t>) </a:t>
            </a:r>
          </a:p>
          <a:p>
            <a:pPr algn="just">
              <a:spcBef>
                <a:spcPts val="0"/>
              </a:spcBef>
            </a:pPr>
            <a:r>
              <a:rPr lang="sk-SK" sz="5500" dirty="0" smtClean="0"/>
              <a:t>platné predpisy EÚ </a:t>
            </a:r>
          </a:p>
          <a:p>
            <a:pPr algn="just">
              <a:spcBef>
                <a:spcPts val="0"/>
              </a:spcBef>
            </a:pPr>
            <a:r>
              <a:rPr lang="sk-SK" sz="5500" dirty="0" smtClean="0"/>
              <a:t>všeobecne záväzné právne predpisy SR</a:t>
            </a:r>
          </a:p>
          <a:p>
            <a:pPr algn="just">
              <a:spcBef>
                <a:spcPts val="0"/>
              </a:spcBef>
            </a:pPr>
            <a:r>
              <a:rPr lang="sk-SK" sz="5500" dirty="0" smtClean="0"/>
              <a:t>ostatná riadiaca dokumentácia </a:t>
            </a:r>
            <a:r>
              <a:rPr lang="sk-SK" sz="5500" dirty="0"/>
              <a:t>a </a:t>
            </a:r>
            <a:r>
              <a:rPr lang="sk-SK" sz="5500" dirty="0" smtClean="0"/>
              <a:t>ďalšie dokumenty, </a:t>
            </a:r>
            <a:r>
              <a:rPr lang="sk-SK" sz="5500" dirty="0"/>
              <a:t>na ktoré sa príručka odvoláva z dôvodu zachovania prehľadnosti, stručnosti a v záujme zamedzenia duplicity informácií. </a:t>
            </a:r>
            <a:endParaRPr lang="sk-SK" sz="55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sk-SK" sz="2500" dirty="0" smtClean="0"/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136904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2. Cieľ Príručky pre žiadateľa – Súvisiace dokumenty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201408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2348880"/>
            <a:ext cx="8186766" cy="1080120"/>
          </a:xfrm>
        </p:spPr>
        <p:txBody>
          <a:bodyPr/>
          <a:lstStyle/>
          <a:p>
            <a:pPr marL="0" indent="0" algn="ctr">
              <a:buNone/>
            </a:pP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Ďakujeme za pozornosť</a:t>
            </a:r>
            <a:endParaRPr lang="sk-SK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31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268760"/>
            <a:ext cx="8186766" cy="432048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endParaRPr lang="sk-SK" sz="2200" b="1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sk-SK" sz="2200" u="sng" dirty="0"/>
              <a:t>Linky, kde </a:t>
            </a:r>
            <a:r>
              <a:rPr lang="sk-SK" sz="2200" u="sng" dirty="0" smtClean="0"/>
              <a:t>sú </a:t>
            </a:r>
            <a:r>
              <a:rPr lang="sk-SK" sz="2200" u="sng" dirty="0" smtClean="0"/>
              <a:t>požadované </a:t>
            </a:r>
            <a:r>
              <a:rPr lang="sk-SK" sz="2200" u="sng" dirty="0" smtClean="0"/>
              <a:t>dokumenty </a:t>
            </a:r>
            <a:r>
              <a:rPr lang="sk-SK" sz="2200" u="sng" dirty="0" smtClean="0"/>
              <a:t>umiestnené</a:t>
            </a:r>
            <a:r>
              <a:rPr lang="sk-SK" sz="2200" u="sng" dirty="0"/>
              <a:t>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sk-SK" sz="2200" u="sng" dirty="0">
                <a:hlinkClick r:id="rId2"/>
              </a:rPr>
              <a:t>http://www.employment.gov.sk/sk/esf/programove-obdobie-2014-2020/operacny-program-ludske-zdroje/ </a:t>
            </a:r>
            <a:endParaRPr lang="sk-SK" sz="2200" u="sng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sk-SK" sz="2200" u="sng" dirty="0" smtClean="0">
                <a:hlinkClick r:id="rId3"/>
              </a:rPr>
              <a:t>http</a:t>
            </a:r>
            <a:r>
              <a:rPr lang="sk-SK" sz="2200" u="sng" dirty="0">
                <a:hlinkClick r:id="rId3"/>
              </a:rPr>
              <a:t>://www.partnerskadohoda.gov.sk/zakladne-dokumenty</a:t>
            </a:r>
            <a:r>
              <a:rPr lang="sk-SK" sz="2200" u="sng" dirty="0" smtClean="0">
                <a:hlinkClick r:id="rId3"/>
              </a:rPr>
              <a:t>/</a:t>
            </a:r>
            <a:endParaRPr lang="sk-SK" sz="2200" u="sng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200" u="sng" dirty="0" smtClean="0">
                <a:hlinkClick r:id="rId4"/>
              </a:rPr>
              <a:t>http</a:t>
            </a:r>
            <a:r>
              <a:rPr lang="sk-SK" sz="2200" u="sng" dirty="0">
                <a:hlinkClick r:id="rId4"/>
              </a:rPr>
              <a:t>://www.employment.gov.sk/sk/esf/programove-obdobie-2014-2020</a:t>
            </a:r>
            <a:r>
              <a:rPr lang="sk-SK" sz="2200" u="sng" dirty="0" smtClean="0">
                <a:hlinkClick r:id="rId4"/>
              </a:rPr>
              <a:t>/</a:t>
            </a:r>
            <a:endParaRPr lang="sk-SK" sz="2200" u="sng" dirty="0"/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136904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2. Cieľ Príručky pre žiadateľa – Súvisiace dokumenty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106630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412776"/>
            <a:ext cx="8186766" cy="4248472"/>
          </a:xfrm>
        </p:spPr>
        <p:txBody>
          <a:bodyPr>
            <a:normAutofit/>
          </a:bodyPr>
          <a:lstStyle/>
          <a:p>
            <a:pPr indent="-288000" algn="just">
              <a:spcBef>
                <a:spcPts val="1200"/>
              </a:spcBef>
            </a:pPr>
            <a:r>
              <a:rPr lang="sk-SK" sz="2300" b="1" dirty="0"/>
              <a:t>Žiadateľ </a:t>
            </a:r>
            <a:r>
              <a:rPr lang="sk-SK" sz="2300" dirty="0"/>
              <a:t>je osoba, ktorá </a:t>
            </a:r>
            <a:r>
              <a:rPr lang="sk-SK" sz="2300" b="1" dirty="0"/>
              <a:t>žiada o poskytnutie príspevku </a:t>
            </a:r>
            <a:r>
              <a:rPr lang="sk-SK" sz="2300" dirty="0"/>
              <a:t>do nadobudnutia účinnosti zmluvy o poskytnutí NFP </a:t>
            </a:r>
            <a:endParaRPr lang="sk-SK" sz="2300" dirty="0" smtClean="0"/>
          </a:p>
          <a:p>
            <a:pPr indent="-288000" algn="just">
              <a:spcBef>
                <a:spcPts val="1200"/>
              </a:spcBef>
            </a:pPr>
            <a:r>
              <a:rPr lang="sk-SK" sz="2300" dirty="0" smtClean="0"/>
              <a:t>Po</a:t>
            </a:r>
            <a:r>
              <a:rPr lang="sk-SK" sz="2300" b="1" dirty="0" smtClean="0"/>
              <a:t> </a:t>
            </a:r>
            <a:r>
              <a:rPr lang="sk-SK" sz="2300" b="1" dirty="0"/>
              <a:t>nadobudnutí účinnosti zmluvy </a:t>
            </a:r>
            <a:r>
              <a:rPr lang="sk-SK" sz="2300" dirty="0"/>
              <a:t>o  NFP</a:t>
            </a:r>
            <a:r>
              <a:rPr lang="sk-SK" sz="2300" b="1" dirty="0"/>
              <a:t> sa </a:t>
            </a:r>
            <a:r>
              <a:rPr lang="sk-SK" sz="2300" b="1" u="sng" dirty="0"/>
              <a:t>žiadateľ</a:t>
            </a:r>
            <a:r>
              <a:rPr lang="sk-SK" sz="2300" b="1" dirty="0"/>
              <a:t> </a:t>
            </a:r>
            <a:r>
              <a:rPr lang="sk-SK" sz="2300" b="1" u="sng" dirty="0"/>
              <a:t>stáva</a:t>
            </a:r>
            <a:r>
              <a:rPr lang="sk-SK" sz="2300" b="1" dirty="0"/>
              <a:t> </a:t>
            </a:r>
            <a:r>
              <a:rPr lang="sk-SK" sz="2300" b="1" u="sng" dirty="0"/>
              <a:t>prijímateľom</a:t>
            </a:r>
            <a:r>
              <a:rPr lang="sk-SK" sz="2300" b="1" dirty="0"/>
              <a:t> </a:t>
            </a:r>
            <a:r>
              <a:rPr lang="sk-SK" sz="2300" dirty="0"/>
              <a:t>a riadi sa aj s </a:t>
            </a:r>
            <a:r>
              <a:rPr lang="sk-SK" sz="2300" u="sng" dirty="0"/>
              <a:t>príručkou pre </a:t>
            </a:r>
            <a:r>
              <a:rPr lang="sk-SK" sz="2200" u="sng" dirty="0"/>
              <a:t>prijímateľa </a:t>
            </a:r>
            <a:r>
              <a:rPr lang="sk-SK" sz="2200" dirty="0"/>
              <a:t>NFP</a:t>
            </a:r>
            <a:r>
              <a:rPr lang="sk-SK" sz="2200" b="1" dirty="0"/>
              <a:t>.</a:t>
            </a:r>
            <a:endParaRPr lang="sk-SK" sz="2200" dirty="0"/>
          </a:p>
          <a:p>
            <a:pPr indent="-288000" algn="just">
              <a:spcBef>
                <a:spcPts val="1200"/>
              </a:spcBef>
            </a:pPr>
            <a:endParaRPr lang="sk-SK" sz="2300" dirty="0" smtClean="0"/>
          </a:p>
          <a:p>
            <a:pPr indent="-288000" algn="just">
              <a:spcBef>
                <a:spcPts val="1200"/>
              </a:spcBef>
            </a:pPr>
            <a:r>
              <a:rPr lang="sk-SK" sz="2300" dirty="0" smtClean="0"/>
              <a:t>Znenie </a:t>
            </a:r>
            <a:r>
              <a:rPr lang="sk-SK" sz="2300" dirty="0"/>
              <a:t>Príručky pre žiadateľa </a:t>
            </a:r>
            <a:r>
              <a:rPr lang="sk-SK" sz="2300" dirty="0" smtClean="0"/>
              <a:t>sa </a:t>
            </a:r>
            <a:r>
              <a:rPr lang="sk-SK" sz="2300" dirty="0"/>
              <a:t>zverejňuje ako </a:t>
            </a:r>
            <a:r>
              <a:rPr lang="sk-SK" sz="2300" dirty="0" smtClean="0"/>
              <a:t>príloha výzvy na </a:t>
            </a:r>
            <a:r>
              <a:rPr lang="sk-SK" sz="2300" dirty="0"/>
              <a:t>webovom sídle </a:t>
            </a:r>
            <a:r>
              <a:rPr lang="sk-SK" sz="2300" u="sng" dirty="0" err="1" smtClean="0">
                <a:hlinkClick r:id="rId3"/>
              </a:rPr>
              <a:t>www.ia.gov.sk</a:t>
            </a:r>
            <a:r>
              <a:rPr lang="sk-SK" sz="2300" dirty="0"/>
              <a:t>	</a:t>
            </a:r>
            <a:endParaRPr lang="sk-SK" sz="2300" dirty="0" smtClean="0"/>
          </a:p>
          <a:p>
            <a:pPr indent="-288000" algn="just">
              <a:spcBef>
                <a:spcPts val="1200"/>
              </a:spcBef>
            </a:pPr>
            <a:r>
              <a:rPr lang="sk-SK" sz="2300" dirty="0"/>
              <a:t>Poskytovateľ zverejňuje </a:t>
            </a:r>
            <a:r>
              <a:rPr lang="sk-SK" sz="2300" u="sng" dirty="0"/>
              <a:t>aktuáln</a:t>
            </a:r>
            <a:r>
              <a:rPr lang="sk-SK" sz="2300" dirty="0"/>
              <a:t>e a aj </a:t>
            </a:r>
            <a:r>
              <a:rPr lang="sk-SK" sz="2300" u="sng" dirty="0"/>
              <a:t>pôvodné znenia </a:t>
            </a:r>
            <a:r>
              <a:rPr lang="sk-SK" sz="2300" dirty="0"/>
              <a:t>Príručky pre žiadateľa na svojom webovom sídle.                        </a:t>
            </a:r>
          </a:p>
        </p:txBody>
      </p:sp>
      <p:sp>
        <p:nvSpPr>
          <p:cNvPr id="3" name="Obdĺžnik 2"/>
          <p:cNvSpPr/>
          <p:nvPr/>
        </p:nvSpPr>
        <p:spPr>
          <a:xfrm>
            <a:off x="467544" y="404664"/>
            <a:ext cx="8136904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900" b="1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sk-SK" sz="2900" b="1" dirty="0" smtClean="0">
                <a:solidFill>
                  <a:schemeClr val="accent6">
                    <a:lumMod val="75000"/>
                  </a:schemeClr>
                </a:solidFill>
              </a:rPr>
              <a:t>. Príručka pre žiadateľa – Základné pojmy</a:t>
            </a:r>
            <a:endParaRPr lang="sk-SK" sz="2900" dirty="0"/>
          </a:p>
        </p:txBody>
      </p:sp>
    </p:spTree>
    <p:extLst>
      <p:ext uri="{BB962C8B-B14F-4D97-AF65-F5344CB8AC3E}">
        <p14:creationId xmlns:p14="http://schemas.microsoft.com/office/powerpoint/2010/main" val="201408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1"/>
          <p:cNvSpPr txBox="1">
            <a:spLocks/>
          </p:cNvSpPr>
          <p:nvPr/>
        </p:nvSpPr>
        <p:spPr>
          <a:xfrm>
            <a:off x="467544" y="1340768"/>
            <a:ext cx="8186766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sk-SK" sz="2200" b="1" dirty="0" smtClean="0"/>
              <a:t>1  VŠEOBECNÉ </a:t>
            </a:r>
            <a:r>
              <a:rPr lang="sk-SK" sz="2200" b="1" dirty="0"/>
              <a:t>INFORMÁCIE</a:t>
            </a:r>
            <a:r>
              <a:rPr lang="sk-SK" sz="2200" dirty="0"/>
              <a:t>			</a:t>
            </a:r>
            <a:r>
              <a:rPr lang="sk-SK" sz="2200" dirty="0" smtClean="0"/>
              <a:t>	str</a:t>
            </a:r>
            <a:r>
              <a:rPr lang="sk-SK" sz="2200" dirty="0"/>
              <a:t>. </a:t>
            </a:r>
            <a:r>
              <a:rPr lang="sk-SK" sz="2200" dirty="0" smtClean="0"/>
              <a:t>  4</a:t>
            </a:r>
            <a:endParaRPr lang="sk-SK" sz="2200" dirty="0"/>
          </a:p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sk-SK" sz="2200" b="1" dirty="0" smtClean="0"/>
              <a:t>2  VYPRACOVANIE </a:t>
            </a:r>
            <a:r>
              <a:rPr lang="sk-SK" sz="2200" b="1" dirty="0"/>
              <a:t>ŽIADOSTI O NFP</a:t>
            </a:r>
            <a:r>
              <a:rPr lang="sk-SK" sz="2200" dirty="0"/>
              <a:t>		</a:t>
            </a:r>
            <a:r>
              <a:rPr lang="sk-SK" sz="2200" dirty="0" smtClean="0"/>
              <a:t>	str</a:t>
            </a:r>
            <a:r>
              <a:rPr lang="sk-SK" sz="2200" dirty="0"/>
              <a:t>. 19</a:t>
            </a:r>
          </a:p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sk-SK" sz="2200" b="1" dirty="0" smtClean="0"/>
              <a:t>3  PREDKLADANIE </a:t>
            </a:r>
            <a:r>
              <a:rPr lang="sk-SK" sz="2200" b="1" dirty="0"/>
              <a:t>ŽIADOSTI O NFP</a:t>
            </a:r>
            <a:r>
              <a:rPr lang="sk-SK" sz="2200" dirty="0"/>
              <a:t>		</a:t>
            </a:r>
            <a:r>
              <a:rPr lang="sk-SK" sz="2200" dirty="0" smtClean="0"/>
              <a:t>	str</a:t>
            </a:r>
            <a:r>
              <a:rPr lang="sk-SK" sz="2200" dirty="0"/>
              <a:t>. 25</a:t>
            </a:r>
          </a:p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sk-SK" sz="2200" b="1" dirty="0" smtClean="0"/>
              <a:t>4  PODMIENKY </a:t>
            </a:r>
            <a:r>
              <a:rPr lang="sk-SK" sz="2200" b="1" dirty="0"/>
              <a:t>POSKYTNUTIA PRÍSPEVKU</a:t>
            </a:r>
            <a:r>
              <a:rPr lang="sk-SK" sz="2200" dirty="0"/>
              <a:t>	</a:t>
            </a:r>
            <a:r>
              <a:rPr lang="sk-SK" sz="2200" dirty="0" smtClean="0"/>
              <a:t>	str</a:t>
            </a:r>
            <a:r>
              <a:rPr lang="sk-SK" sz="2200" dirty="0"/>
              <a:t>. </a:t>
            </a:r>
            <a:r>
              <a:rPr lang="sk-SK" sz="2200" dirty="0" smtClean="0"/>
              <a:t>30</a:t>
            </a:r>
            <a:endParaRPr lang="sk-SK" sz="2200" dirty="0"/>
          </a:p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sk-SK" sz="2200" b="1" dirty="0" smtClean="0"/>
              <a:t>5  POSTUPY </a:t>
            </a:r>
            <a:r>
              <a:rPr lang="sk-SK" sz="2200" b="1" dirty="0"/>
              <a:t>KONANIA O ŽIADOSTI O NFP</a:t>
            </a:r>
            <a:r>
              <a:rPr lang="sk-SK" sz="2200" dirty="0"/>
              <a:t>	</a:t>
            </a:r>
            <a:r>
              <a:rPr lang="sk-SK" sz="2200" dirty="0" smtClean="0"/>
              <a:t>	str</a:t>
            </a:r>
            <a:r>
              <a:rPr lang="sk-SK" sz="2200" dirty="0"/>
              <a:t>. </a:t>
            </a:r>
            <a:r>
              <a:rPr lang="sk-SK" sz="2200" dirty="0" smtClean="0"/>
              <a:t>55</a:t>
            </a:r>
            <a:endParaRPr lang="sk-SK" sz="2200" dirty="0"/>
          </a:p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sk-SK" sz="2200" b="1" dirty="0" smtClean="0"/>
              <a:t>6  UZATVORENIE </a:t>
            </a:r>
            <a:r>
              <a:rPr lang="sk-SK" sz="2200" b="1" dirty="0"/>
              <a:t>ZMLUVY O  NFP</a:t>
            </a:r>
            <a:r>
              <a:rPr lang="sk-SK" sz="2200" dirty="0"/>
              <a:t>		</a:t>
            </a:r>
            <a:r>
              <a:rPr lang="sk-SK" sz="2200" dirty="0" smtClean="0"/>
              <a:t>	str</a:t>
            </a:r>
            <a:r>
              <a:rPr lang="sk-SK" sz="2200" dirty="0"/>
              <a:t>. </a:t>
            </a:r>
            <a:r>
              <a:rPr lang="sk-SK" sz="2200" dirty="0" smtClean="0"/>
              <a:t>63</a:t>
            </a:r>
            <a:endParaRPr lang="sk-SK" sz="2200" dirty="0"/>
          </a:p>
          <a:p>
            <a:pPr marL="271463" indent="-271463">
              <a:spcBef>
                <a:spcPts val="0"/>
              </a:spcBef>
              <a:spcAft>
                <a:spcPts val="900"/>
              </a:spcAft>
              <a:buNone/>
            </a:pPr>
            <a:r>
              <a:rPr lang="sk-SK" sz="2200" b="1" dirty="0" smtClean="0"/>
              <a:t>7  KOMUNIKÁCIA </a:t>
            </a:r>
            <a:r>
              <a:rPr lang="sk-SK" sz="2200" b="1" dirty="0"/>
              <a:t>POČAS TRVANIA VÝZVY</a:t>
            </a:r>
            <a:r>
              <a:rPr lang="sk-SK" sz="2200" b="1" dirty="0" smtClean="0"/>
              <a:t>/                                                    VYZVANIA </a:t>
            </a:r>
            <a:r>
              <a:rPr lang="sk-SK" sz="2200" b="1" dirty="0"/>
              <a:t>A KONANIA O ŽIADOSTI O NFP</a:t>
            </a:r>
            <a:r>
              <a:rPr lang="sk-SK" sz="2200" dirty="0"/>
              <a:t>	</a:t>
            </a:r>
            <a:r>
              <a:rPr lang="sk-SK" sz="2200" dirty="0" smtClean="0"/>
              <a:t>	str</a:t>
            </a:r>
            <a:r>
              <a:rPr lang="sk-SK" sz="2200" dirty="0"/>
              <a:t>. </a:t>
            </a:r>
            <a:r>
              <a:rPr lang="sk-SK" sz="2200" dirty="0" smtClean="0"/>
              <a:t>66</a:t>
            </a:r>
            <a:endParaRPr lang="sk-SK" sz="2200" dirty="0"/>
          </a:p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sk-SK" sz="2200" b="1" dirty="0" smtClean="0"/>
              <a:t>8  PRÍLOHY</a:t>
            </a:r>
            <a:r>
              <a:rPr lang="sk-SK" sz="2200" dirty="0"/>
              <a:t>					</a:t>
            </a:r>
            <a:r>
              <a:rPr lang="sk-SK" sz="2200" dirty="0" smtClean="0"/>
              <a:t>	str</a:t>
            </a:r>
            <a:r>
              <a:rPr lang="sk-SK" sz="2200" dirty="0"/>
              <a:t>. </a:t>
            </a:r>
            <a:r>
              <a:rPr lang="sk-SK" sz="2200" dirty="0" smtClean="0"/>
              <a:t>67</a:t>
            </a:r>
            <a:endParaRPr lang="sk-SK" sz="2200" dirty="0"/>
          </a:p>
        </p:txBody>
      </p:sp>
      <p:sp>
        <p:nvSpPr>
          <p:cNvPr id="5" name="Obdĺžnik 4"/>
          <p:cNvSpPr/>
          <p:nvPr/>
        </p:nvSpPr>
        <p:spPr>
          <a:xfrm>
            <a:off x="467544" y="404664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3200" b="1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sk-SK" sz="3200" b="1" dirty="0" smtClean="0">
                <a:solidFill>
                  <a:schemeClr val="accent6">
                    <a:lumMod val="75000"/>
                  </a:schemeClr>
                </a:solidFill>
              </a:rPr>
              <a:t>. Príručka pre </a:t>
            </a:r>
            <a:r>
              <a:rPr lang="sk-SK" sz="3200" b="1" dirty="0">
                <a:solidFill>
                  <a:schemeClr val="accent6">
                    <a:lumMod val="75000"/>
                  </a:schemeClr>
                </a:solidFill>
              </a:rPr>
              <a:t>žiadateľa - Obsah 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201408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1"/>
          <p:cNvSpPr txBox="1">
            <a:spLocks/>
          </p:cNvSpPr>
          <p:nvPr/>
        </p:nvSpPr>
        <p:spPr>
          <a:xfrm>
            <a:off x="467544" y="1124744"/>
            <a:ext cx="8186766" cy="51125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algn="just">
              <a:spcBef>
                <a:spcPts val="1800"/>
              </a:spcBef>
              <a:spcAft>
                <a:spcPts val="600"/>
              </a:spcAft>
            </a:pPr>
            <a:r>
              <a:rPr lang="sk-SK" sz="2400" u="sng" dirty="0" smtClean="0"/>
              <a:t>príloha </a:t>
            </a:r>
            <a:r>
              <a:rPr lang="sk-SK" sz="2400" u="sng" dirty="0"/>
              <a:t>č. 1 </a:t>
            </a:r>
            <a:r>
              <a:rPr lang="sk-SK" sz="2400" u="sng" dirty="0" smtClean="0"/>
              <a:t>- </a:t>
            </a:r>
            <a:r>
              <a:rPr lang="sk-SK" sz="2400" b="1" u="sng" dirty="0"/>
              <a:t>Metodický výklad RO k vypracovaniu </a:t>
            </a:r>
            <a:r>
              <a:rPr lang="sk-SK" sz="2400" b="1" u="sng" dirty="0" err="1"/>
              <a:t>ŽoNFP</a:t>
            </a:r>
            <a:r>
              <a:rPr lang="sk-SK" sz="2400" b="1" u="sng" dirty="0"/>
              <a:t> / projektového zámeru</a:t>
            </a:r>
            <a:endParaRPr lang="sk-SK" sz="2400" b="1" u="sng" dirty="0" smtClean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sk-SK" sz="2400" u="sng" dirty="0"/>
              <a:t>príloha č. 1a </a:t>
            </a:r>
            <a:r>
              <a:rPr lang="sk-SK" sz="2400" u="sng" dirty="0" smtClean="0"/>
              <a:t>- </a:t>
            </a:r>
            <a:r>
              <a:rPr lang="sk-SK" sz="2400" b="1" u="sng" dirty="0"/>
              <a:t>Rozpočet projektu s </a:t>
            </a:r>
            <a:r>
              <a:rPr lang="sk-SK" sz="2400" b="1" u="sng" dirty="0" smtClean="0"/>
              <a:t>podrobným komentárom 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sk-SK" sz="2400" dirty="0"/>
              <a:t>Príloha </a:t>
            </a:r>
            <a:r>
              <a:rPr lang="sk-SK" sz="2400" dirty="0" smtClean="0"/>
              <a:t>č. 2 </a:t>
            </a:r>
            <a:r>
              <a:rPr lang="sk-SK" sz="2400" b="1" dirty="0"/>
              <a:t>- Čestné vyhlásenie žiadateľa o NFP o nepredložení príloh(y</a:t>
            </a:r>
            <a:r>
              <a:rPr lang="sk-SK" sz="2400" b="1" dirty="0" smtClean="0"/>
              <a:t>)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sk-SK" sz="2400" dirty="0"/>
              <a:t>Príloha </a:t>
            </a:r>
            <a:r>
              <a:rPr lang="sk-SK" sz="2400" dirty="0" smtClean="0"/>
              <a:t>č. 3 </a:t>
            </a:r>
            <a:r>
              <a:rPr lang="sk-SK" sz="2400" b="1" dirty="0"/>
              <a:t>- Životopis (odporúčaný formulár</a:t>
            </a:r>
            <a:r>
              <a:rPr lang="sk-SK" sz="2400" b="1" dirty="0" smtClean="0"/>
              <a:t>)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sk-SK" sz="2400" dirty="0"/>
              <a:t>Príloha </a:t>
            </a:r>
            <a:r>
              <a:rPr lang="sk-SK" sz="2400" dirty="0" smtClean="0"/>
              <a:t>č. 4 </a:t>
            </a:r>
            <a:r>
              <a:rPr lang="sk-SK" sz="2400" b="1" dirty="0"/>
              <a:t>- Súhlas s poskytnutím a spracovaním údajov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sk-SK" sz="2400" u="sng" dirty="0" smtClean="0"/>
              <a:t>príloha </a:t>
            </a:r>
            <a:r>
              <a:rPr lang="sk-SK" sz="2400" u="sng" dirty="0"/>
              <a:t>č. </a:t>
            </a:r>
            <a:r>
              <a:rPr lang="sk-SK" sz="2400" u="sng" dirty="0" smtClean="0"/>
              <a:t>5 - </a:t>
            </a:r>
            <a:r>
              <a:rPr lang="sk-SK" sz="2400" b="1" u="sng" dirty="0"/>
              <a:t>Všeobecné pravidlá oprávnenosti výdavkov pre OP ĽZ</a:t>
            </a:r>
            <a:r>
              <a:rPr lang="sk-SK" sz="2400" u="sng" dirty="0"/>
              <a:t>  </a:t>
            </a:r>
            <a:r>
              <a:rPr lang="sk-SK" sz="2400" b="1" u="sng" dirty="0"/>
              <a:t>v PO 2014 - 2020  </a:t>
            </a:r>
            <a:endParaRPr lang="sk-SK" sz="2400" b="1" u="sng" dirty="0" smtClean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sk-SK" sz="2400" dirty="0"/>
              <a:t>Príloha </a:t>
            </a:r>
            <a:r>
              <a:rPr lang="sk-SK" sz="2400" dirty="0" smtClean="0"/>
              <a:t>č. 6 </a:t>
            </a:r>
            <a:r>
              <a:rPr lang="sk-SK" sz="2400" b="1" dirty="0"/>
              <a:t>- Prieskum trhových cien</a:t>
            </a:r>
            <a:endParaRPr lang="sk-SK" sz="2400" b="1" dirty="0" smtClean="0"/>
          </a:p>
          <a:p>
            <a:endParaRPr lang="sk-SK" sz="2400" dirty="0"/>
          </a:p>
          <a:p>
            <a:endParaRPr lang="sk-SK" sz="2400" dirty="0"/>
          </a:p>
        </p:txBody>
      </p:sp>
      <p:sp>
        <p:nvSpPr>
          <p:cNvPr id="5" name="Obdĺžnik 4"/>
          <p:cNvSpPr/>
          <p:nvPr/>
        </p:nvSpPr>
        <p:spPr>
          <a:xfrm>
            <a:off x="467544" y="404664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3200" b="1" dirty="0" smtClean="0">
                <a:solidFill>
                  <a:schemeClr val="accent6">
                    <a:lumMod val="75000"/>
                  </a:schemeClr>
                </a:solidFill>
              </a:rPr>
              <a:t>4. Príručka pre </a:t>
            </a:r>
            <a:r>
              <a:rPr lang="sk-SK" sz="3200" b="1" dirty="0">
                <a:solidFill>
                  <a:schemeClr val="accent6">
                    <a:lumMod val="75000"/>
                  </a:schemeClr>
                </a:solidFill>
              </a:rPr>
              <a:t>žiadateľa - Prílohy 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359475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1"/>
          <p:cNvSpPr txBox="1">
            <a:spLocks/>
          </p:cNvSpPr>
          <p:nvPr/>
        </p:nvSpPr>
        <p:spPr>
          <a:xfrm>
            <a:off x="467544" y="1124744"/>
            <a:ext cx="8186766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sk-SK" sz="2400" b="1" dirty="0" smtClean="0"/>
              <a:t>Príloha </a:t>
            </a:r>
            <a:r>
              <a:rPr lang="sk-SK" sz="2400" b="1" dirty="0"/>
              <a:t>č. 1 - Metodický výklad RO k vypracovaniu </a:t>
            </a:r>
            <a:r>
              <a:rPr lang="sk-SK" sz="2400" b="1" dirty="0" err="1"/>
              <a:t>ŽoNFP</a:t>
            </a:r>
            <a:r>
              <a:rPr lang="sk-SK" sz="2400" b="1" dirty="0"/>
              <a:t> / projektového </a:t>
            </a:r>
            <a:r>
              <a:rPr lang="sk-SK" sz="2400" b="1" dirty="0" smtClean="0"/>
              <a:t>zámeru</a:t>
            </a:r>
          </a:p>
          <a:p>
            <a:pPr marL="0" indent="0" algn="just">
              <a:buNone/>
            </a:pPr>
            <a:endParaRPr lang="sk-SK" sz="2400" b="1" dirty="0"/>
          </a:p>
          <a:p>
            <a:pPr algn="just">
              <a:spcBef>
                <a:spcPts val="600"/>
              </a:spcBef>
              <a:defRPr/>
            </a:pPr>
            <a:r>
              <a:rPr lang="sk-SK" sz="2400" dirty="0" smtClean="0"/>
              <a:t>pomôcka pre správne vyplnenie formulára </a:t>
            </a:r>
            <a:r>
              <a:rPr lang="sk-SK" sz="2400" dirty="0" err="1" smtClean="0"/>
              <a:t>ŽoNFP</a:t>
            </a:r>
            <a:endParaRPr lang="sk-SK" sz="2400" dirty="0" smtClean="0"/>
          </a:p>
          <a:p>
            <a:pPr algn="just">
              <a:spcBef>
                <a:spcPts val="600"/>
              </a:spcBef>
              <a:defRPr/>
            </a:pPr>
            <a:r>
              <a:rPr lang="sk-SK" sz="2400" dirty="0" smtClean="0"/>
              <a:t>podáva informácie pre posúdenie </a:t>
            </a:r>
            <a:r>
              <a:rPr lang="sk-SK" sz="2400" dirty="0"/>
              <a:t>splnenia všetkých podmienok poskytnutia príspevku, uvedených vo </a:t>
            </a:r>
            <a:r>
              <a:rPr lang="sk-SK" sz="2400" dirty="0" smtClean="0"/>
              <a:t>výzve </a:t>
            </a:r>
          </a:p>
          <a:p>
            <a:pPr algn="just">
              <a:spcBef>
                <a:spcPts val="600"/>
              </a:spcBef>
              <a:defRPr/>
            </a:pPr>
            <a:r>
              <a:rPr lang="sk-SK" sz="2400" dirty="0"/>
              <a:t>popisuje postupy a východiská k vypracovaniu jednotlivých častí v žiadosti o NFP v nadväznosti na špecifiká OP </a:t>
            </a:r>
            <a:r>
              <a:rPr lang="sk-SK" sz="2400" dirty="0" smtClean="0"/>
              <a:t>ĽZ</a:t>
            </a:r>
          </a:p>
          <a:p>
            <a:pPr>
              <a:spcBef>
                <a:spcPts val="0"/>
              </a:spcBef>
              <a:defRPr/>
            </a:pPr>
            <a:endParaRPr lang="sk-SK" sz="2400" dirty="0"/>
          </a:p>
          <a:p>
            <a:endParaRPr lang="sk-SK" sz="2400" dirty="0"/>
          </a:p>
        </p:txBody>
      </p:sp>
      <p:sp>
        <p:nvSpPr>
          <p:cNvPr id="5" name="Obdĺžnik 4"/>
          <p:cNvSpPr/>
          <p:nvPr/>
        </p:nvSpPr>
        <p:spPr>
          <a:xfrm>
            <a:off x="467544" y="404664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3200" b="1" dirty="0" smtClean="0">
                <a:solidFill>
                  <a:schemeClr val="accent6">
                    <a:lumMod val="75000"/>
                  </a:schemeClr>
                </a:solidFill>
              </a:rPr>
              <a:t>4. Odporúčané prílohy Príručky pre žiadateľa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403831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5097</TotalTime>
  <Words>1231</Words>
  <Application>Microsoft Office PowerPoint</Application>
  <PresentationFormat>Prezentácia na obrazovke (4:3)</PresentationFormat>
  <Paragraphs>286</Paragraphs>
  <Slides>40</Slides>
  <Notes>38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40</vt:i4>
      </vt:variant>
    </vt:vector>
  </HeadingPairs>
  <TitlesOfParts>
    <vt:vector size="41" baseType="lpstr">
      <vt:lpstr>Motív Office</vt:lpstr>
      <vt:lpstr>Príručka pre žiadateľa o NFP               (pre prioritné osi 2, 3 a 4)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Sedálová Barbora</dc:creator>
  <cp:lastModifiedBy>Steinerová Gabriela</cp:lastModifiedBy>
  <cp:revision>229</cp:revision>
  <cp:lastPrinted>2017-01-30T17:01:05Z</cp:lastPrinted>
  <dcterms:created xsi:type="dcterms:W3CDTF">2016-05-18T06:39:42Z</dcterms:created>
  <dcterms:modified xsi:type="dcterms:W3CDTF">2017-01-30T17:06:46Z</dcterms:modified>
</cp:coreProperties>
</file>