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74" r:id="rId1"/>
  </p:sldMasterIdLst>
  <p:notesMasterIdLst>
    <p:notesMasterId r:id="rId25"/>
  </p:notesMasterIdLst>
  <p:sldIdLst>
    <p:sldId id="256" r:id="rId2"/>
    <p:sldId id="261" r:id="rId3"/>
    <p:sldId id="260" r:id="rId4"/>
    <p:sldId id="262" r:id="rId5"/>
    <p:sldId id="285" r:id="rId6"/>
    <p:sldId id="280" r:id="rId7"/>
    <p:sldId id="287" r:id="rId8"/>
    <p:sldId id="283" r:id="rId9"/>
    <p:sldId id="296" r:id="rId10"/>
    <p:sldId id="284" r:id="rId11"/>
    <p:sldId id="297" r:id="rId12"/>
    <p:sldId id="288" r:id="rId13"/>
    <p:sldId id="290" r:id="rId14"/>
    <p:sldId id="286" r:id="rId15"/>
    <p:sldId id="299" r:id="rId16"/>
    <p:sldId id="289" r:id="rId17"/>
    <p:sldId id="270" r:id="rId18"/>
    <p:sldId id="298" r:id="rId19"/>
    <p:sldId id="291" r:id="rId20"/>
    <p:sldId id="292" r:id="rId21"/>
    <p:sldId id="293" r:id="rId22"/>
    <p:sldId id="294" r:id="rId23"/>
    <p:sldId id="295" r:id="rId24"/>
  </p:sldIdLst>
  <p:sldSz cx="9144000" cy="6858000" type="screen4x3"/>
  <p:notesSz cx="6797675" cy="992822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99" d="100"/>
          <a:sy n="99" d="100"/>
        </p:scale>
        <p:origin x="-5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77C71E-C416-4725-BE1F-08CD904F10F4}" type="datetimeFigureOut">
              <a:rPr lang="sk-SK" smtClean="0"/>
              <a:t>14. 2. 2017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CEF97-01DB-4E83-AFB0-3F908F41CDC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7712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64739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22392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072149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30191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51251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37625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609EB-9BC4-4791-96A3-E1C7E0A850F5}" type="slidenum">
              <a:rPr lang="sk-SK" smtClean="0"/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46025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t>16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80091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37092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t>18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3139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t>19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504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80467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t>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93377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t>21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935729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t>22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742456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t>23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33741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1880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9992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46208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07355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37128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59608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55236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B263B-97EE-4147-9751-F0C468DB5DB0}" type="datetime1">
              <a:rPr lang="sk-SK" smtClean="0"/>
              <a:t>14. 2. 2017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3369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D00D-B415-4F7F-8E9D-2B600CDF0FBB}" type="datetime1">
              <a:rPr lang="sk-SK" smtClean="0"/>
              <a:t>14. 2. 2017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360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9EAB-3A1C-4736-BEEF-EE12AB9CF074}" type="datetime1">
              <a:rPr lang="sk-SK" smtClean="0"/>
              <a:t>14. 2. 2017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3455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Úvodná sním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6064" y="4149080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998240" y="6165304"/>
            <a:ext cx="2133600" cy="365125"/>
          </a:xfrm>
        </p:spPr>
        <p:txBody>
          <a:bodyPr/>
          <a:lstStyle/>
          <a:p>
            <a:fld id="{7A68B0E9-39C0-49D3-8581-4745F05AD4FD}" type="datetime1">
              <a:rPr lang="sk-SK" smtClean="0"/>
              <a:t>14. 2. 2017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19657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Úvodná sním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4581128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854224" y="6309320"/>
            <a:ext cx="2133600" cy="365125"/>
          </a:xfrm>
        </p:spPr>
        <p:txBody>
          <a:bodyPr/>
          <a:lstStyle/>
          <a:p>
            <a:fld id="{9E1A1A0E-A834-4DC0-B771-2E0C604BB91B}" type="datetime1">
              <a:rPr lang="sk-SK" smtClean="0"/>
              <a:t>14. 2. 2017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3326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Úvodná sním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6064" y="4623271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971600" y="6309320"/>
            <a:ext cx="2133600" cy="365125"/>
          </a:xfrm>
        </p:spPr>
        <p:txBody>
          <a:bodyPr/>
          <a:lstStyle/>
          <a:p>
            <a:fld id="{7B4F7D4F-F27B-4A2D-9FAE-30CADB49283C}" type="datetime1">
              <a:rPr lang="sk-SK" smtClean="0"/>
              <a:t>14. 2. 2017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3326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n nadpi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D7400-AE38-4836-9B8D-E6D3BB4C0735}" type="datetime1">
              <a:rPr lang="sk-SK" smtClean="0"/>
              <a:t>14. 2. 2017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6" name="Zástupný symbol obsahu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58882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obsahu 5" descr="IA.bmp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2411760" y="6189954"/>
            <a:ext cx="1224136" cy="396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obsahu 2"/>
          <p:cNvSpPr>
            <a:spLocks noGrp="1"/>
          </p:cNvSpPr>
          <p:nvPr>
            <p:ph idx="1"/>
          </p:nvPr>
        </p:nvSpPr>
        <p:spPr>
          <a:xfrm>
            <a:off x="467544" y="424631"/>
            <a:ext cx="8186766" cy="4876577"/>
          </a:xfrm>
        </p:spPr>
        <p:txBody>
          <a:bodyPr/>
          <a:lstStyle>
            <a:lvl1pPr>
              <a:defRPr sz="4000"/>
            </a:lvl1pPr>
          </a:lstStyle>
          <a:p>
            <a:pPr lvl="0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Upravte štýl predlohy textu.</a:t>
            </a:r>
          </a:p>
          <a:p>
            <a:pPr lvl="1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Druhá úroveň</a:t>
            </a:r>
          </a:p>
          <a:p>
            <a:pPr lvl="2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Tretia úroveň</a:t>
            </a:r>
          </a:p>
          <a:p>
            <a:pPr lvl="3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Štvrtá úroveň</a:t>
            </a:r>
          </a:p>
          <a:p>
            <a:pPr lvl="4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Piata úroveň</a:t>
            </a:r>
            <a:endParaRPr lang="sk-SK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73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1415-BDE7-41D3-9C50-182E5F32E3A4}" type="datetime1">
              <a:rPr lang="sk-SK" smtClean="0"/>
              <a:t>14. 2. 2017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4132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98FC-B1DF-4D56-99C9-B2B873218F47}" type="datetime1">
              <a:rPr lang="sk-SK" smtClean="0"/>
              <a:t>14. 2. 2017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8DC6-2DB1-4270-A76B-ADCE5B9B30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07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8C4E-0BD3-4D0D-9421-60BD724FFD80}" type="datetime1">
              <a:rPr lang="sk-SK" smtClean="0"/>
              <a:t>14. 2. 2017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9864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AD9B-DD0F-4D2D-910D-BDB48B6D1D05}" type="datetime1">
              <a:rPr lang="sk-SK" smtClean="0"/>
              <a:t>14. 2. 2017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667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6530-78E4-414C-A5CF-2B24934E1CBB}" type="datetime1">
              <a:rPr lang="sk-SK" smtClean="0"/>
              <a:t>14. 2. 2017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2195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57AF3-C618-4FBC-8CCE-B13BD23D5538}" type="datetime1">
              <a:rPr lang="sk-SK" smtClean="0"/>
              <a:t>14. 2. 2017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5795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E2CD-265D-416D-AC8A-E2C9FC706003}" type="datetime1">
              <a:rPr lang="sk-SK" smtClean="0"/>
              <a:t>14. 2. 2017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8DC6-2DB1-4270-A76B-ADCE5B9B30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7264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B136-581D-41A3-AEA4-FB269AFD5F96}" type="datetime1">
              <a:rPr lang="sk-SK" smtClean="0"/>
              <a:t>14. 2. 2017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1903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38D1A-A901-4F9D-B1A2-90B0083135F2}" type="datetime1">
              <a:rPr lang="sk-SK" smtClean="0"/>
              <a:t>14. 2. 2017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9015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72" r:id="rId13"/>
    <p:sldLayoutId id="2147483673" r:id="rId14"/>
    <p:sldLayoutId id="2147483666" r:id="rId15"/>
    <p:sldLayoutId id="2147483667" r:id="rId1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&#353;pecifik&#225;%20v&#253;zvy.rt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hyperlink" Target="&#269;estn&#233;%20vyhl&#225;senie%20UoZ%20o%20CS.rt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hyperlink" Target="IKP.rtf" TargetMode="External"/><Relationship Id="rId5" Type="http://schemas.openxmlformats.org/officeDocument/2006/relationships/hyperlink" Target="Pr&#237;loha%20&#269;.%2012%20spr&#225;vna.doc" TargetMode="External"/><Relationship Id="rId4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5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5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5" Type="http://schemas.openxmlformats.org/officeDocument/2006/relationships/hyperlink" Target="&#269;estn&#233;%20o%20nepredlo&#382;en&#237;.pdf" TargetMode="External"/><Relationship Id="rId4" Type="http://schemas.openxmlformats.org/officeDocument/2006/relationships/image" Target="../media/image5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Výzva</a:t>
            </a:r>
            <a:b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k-SK" b="1" dirty="0">
                <a:solidFill>
                  <a:schemeClr val="accent6">
                    <a:lumMod val="75000"/>
                  </a:schemeClr>
                </a:solidFill>
              </a:rPr>
              <a:t>OP ĽZ DOP </a:t>
            </a: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2016/2.1.1/01</a:t>
            </a:r>
            <a:endParaRPr lang="sk-SK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59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424631"/>
            <a:ext cx="8352928" cy="5164609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sk-SK" sz="2700" b="1" dirty="0" smtClean="0">
                <a:solidFill>
                  <a:srgbClr val="F79646">
                    <a:lumMod val="75000"/>
                  </a:srgbClr>
                </a:solidFill>
              </a:rPr>
              <a:t>Oprávnenosť aktivít realizácie projektu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sk-SK" sz="2300" b="1" dirty="0" smtClean="0">
              <a:solidFill>
                <a:srgbClr val="F79646">
                  <a:lumMod val="75000"/>
                </a:srgbClr>
              </a:solidFill>
            </a:endParaRPr>
          </a:p>
          <a:p>
            <a:r>
              <a:rPr lang="sk-SK" sz="2400" b="1" u="sng" dirty="0"/>
              <a:t>Oprávnené aktivity projektu podľa OP ĽZ sú:</a:t>
            </a:r>
            <a:r>
              <a:rPr lang="sk-SK" sz="2400" dirty="0"/>
              <a:t> </a:t>
            </a:r>
            <a:r>
              <a:rPr lang="sk-SK" sz="2400" dirty="0" smtClean="0"/>
              <a:t>typ aktivity v </a:t>
            </a:r>
            <a:r>
              <a:rPr lang="sk-SK" sz="2400" smtClean="0"/>
              <a:t>ITMS2014+: „Programy </a:t>
            </a:r>
            <a:r>
              <a:rPr lang="sk-SK" sz="2400" dirty="0"/>
              <a:t>určené na vyhľadávanie nových alebo inovatívnych  foriem podpory mladých ľudí NEET s cieľom ich vzdelávania, hľadania zamestnania, stáže, praxe a </a:t>
            </a:r>
            <a:r>
              <a:rPr lang="sk-SK" sz="2400"/>
              <a:t>pod</a:t>
            </a:r>
            <a:r>
              <a:rPr lang="sk-SK" sz="2400" smtClean="0"/>
              <a:t>.“</a:t>
            </a:r>
            <a:endParaRPr lang="sk-SK" sz="2400" dirty="0" smtClean="0"/>
          </a:p>
          <a:p>
            <a:pPr marL="0" indent="0">
              <a:buNone/>
            </a:pPr>
            <a:endParaRPr lang="sk-SK" sz="2400" dirty="0"/>
          </a:p>
          <a:p>
            <a:r>
              <a:rPr lang="sk-SK" sz="2400" b="1" u="sng" dirty="0"/>
              <a:t>Rozumie sa pod tým:</a:t>
            </a:r>
            <a:endParaRPr lang="sk-SK" sz="2400" dirty="0"/>
          </a:p>
          <a:p>
            <a:pPr marL="0" indent="0">
              <a:buNone/>
            </a:pPr>
            <a:endParaRPr lang="sk-SK" sz="2400" dirty="0" smtClean="0"/>
          </a:p>
          <a:p>
            <a:pPr marL="0" indent="0">
              <a:buNone/>
            </a:pPr>
            <a:r>
              <a:rPr lang="sk-SK" sz="2400" dirty="0" smtClean="0"/>
              <a:t>1</a:t>
            </a:r>
            <a:r>
              <a:rPr lang="sk-SK" sz="2400" dirty="0"/>
              <a:t>. zavedenie špecifických programov na podporu zamestnávania mladých ľudí so zdravotným postihnutím,</a:t>
            </a:r>
          </a:p>
          <a:p>
            <a:pPr marL="0" indent="0">
              <a:buNone/>
            </a:pPr>
            <a:endParaRPr lang="sk-SK" sz="2400" b="1" dirty="0" smtClean="0"/>
          </a:p>
          <a:p>
            <a:pPr marL="0" indent="0">
              <a:buNone/>
            </a:pPr>
            <a:r>
              <a:rPr lang="sk-SK" sz="2400" b="1" dirty="0" smtClean="0"/>
              <a:t>a/alebo</a:t>
            </a:r>
            <a:endParaRPr lang="sk-SK" sz="2400" b="1" dirty="0"/>
          </a:p>
          <a:p>
            <a:pPr marL="0" indent="0">
              <a:buNone/>
            </a:pPr>
            <a:endParaRPr lang="sk-SK" sz="2400" dirty="0" smtClean="0"/>
          </a:p>
          <a:p>
            <a:pPr marL="0" indent="0">
              <a:buNone/>
            </a:pPr>
            <a:r>
              <a:rPr lang="sk-SK" sz="2400" dirty="0" smtClean="0"/>
              <a:t>2</a:t>
            </a:r>
            <a:r>
              <a:rPr lang="sk-SK" sz="2400" dirty="0"/>
              <a:t>. Zavedenie programov osobitnej podpory zamestnávania mladých ľudí z oprávnenej cieľovej skupiny</a:t>
            </a:r>
          </a:p>
          <a:p>
            <a:pPr marL="0" indent="0">
              <a:buNone/>
            </a:pPr>
            <a:endParaRPr lang="sk-SK" sz="2100" dirty="0"/>
          </a:p>
          <a:p>
            <a:pPr lvl="1"/>
            <a:endParaRPr lang="sk-SK" sz="900" b="1" dirty="0"/>
          </a:p>
          <a:p>
            <a:pPr marL="0" lvl="0" indent="0">
              <a:spcBef>
                <a:spcPts val="0"/>
              </a:spcBef>
              <a:buNone/>
            </a:pPr>
            <a:endParaRPr lang="sk-SK" sz="2600" b="1" dirty="0">
              <a:solidFill>
                <a:srgbClr val="F79646">
                  <a:lumMod val="75000"/>
                </a:srgbClr>
              </a:solidFill>
              <a:latin typeface="+mj-lt"/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8043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424631"/>
            <a:ext cx="8676456" cy="5668665"/>
          </a:xfrm>
        </p:spPr>
        <p:txBody>
          <a:bodyPr>
            <a:normAutofit fontScale="40000" lnSpcReduction="20000"/>
          </a:bodyPr>
          <a:lstStyle/>
          <a:p>
            <a:pPr marL="0" lvl="0" indent="0" algn="ctr">
              <a:buNone/>
            </a:pPr>
            <a:r>
              <a:rPr lang="sk-SK" sz="2800" b="1" dirty="0" smtClean="0">
                <a:solidFill>
                  <a:srgbClr val="F79646">
                    <a:lumMod val="75000"/>
                  </a:srgbClr>
                </a:solidFill>
              </a:rPr>
              <a:t>	</a:t>
            </a:r>
            <a:r>
              <a:rPr lang="sk-SK" sz="7000" b="1" dirty="0" smtClean="0">
                <a:solidFill>
                  <a:srgbClr val="F79646">
                    <a:lumMod val="75000"/>
                  </a:srgbClr>
                </a:solidFill>
              </a:rPr>
              <a:t>Oprávnenosť </a:t>
            </a:r>
            <a:r>
              <a:rPr lang="sk-SK" sz="7000" b="1" dirty="0">
                <a:solidFill>
                  <a:srgbClr val="F79646">
                    <a:lumMod val="75000"/>
                  </a:srgbClr>
                </a:solidFill>
              </a:rPr>
              <a:t>aktivít realizácie </a:t>
            </a:r>
            <a:r>
              <a:rPr lang="sk-SK" sz="7000" b="1" dirty="0" smtClean="0">
                <a:solidFill>
                  <a:srgbClr val="F79646">
                    <a:lumMod val="75000"/>
                  </a:srgbClr>
                </a:solidFill>
              </a:rPr>
              <a:t>projektu</a:t>
            </a:r>
          </a:p>
          <a:p>
            <a:pPr marL="0" lvl="0" indent="0" algn="ctr">
              <a:buNone/>
            </a:pPr>
            <a:r>
              <a:rPr lang="sk-SK" sz="6000" b="1" dirty="0" smtClean="0">
                <a:solidFill>
                  <a:srgbClr val="F79646">
                    <a:lumMod val="75000"/>
                  </a:srgbClr>
                </a:solidFill>
              </a:rPr>
              <a:t>Príklady </a:t>
            </a:r>
            <a:r>
              <a:rPr lang="sk-SK" sz="6000" b="1" dirty="0" err="1" smtClean="0">
                <a:solidFill>
                  <a:srgbClr val="F79646">
                    <a:lumMod val="75000"/>
                  </a:srgbClr>
                </a:solidFill>
              </a:rPr>
              <a:t>podaktivít</a:t>
            </a:r>
            <a:endParaRPr lang="sk-SK" sz="6000" b="1" dirty="0" smtClean="0">
              <a:solidFill>
                <a:srgbClr val="F79646">
                  <a:lumMod val="75000"/>
                </a:srgbClr>
              </a:solidFill>
            </a:endParaRPr>
          </a:p>
          <a:p>
            <a:pPr marL="0" lvl="0" indent="0" algn="ctr">
              <a:buNone/>
            </a:pPr>
            <a:endParaRPr lang="sk-SK" sz="6000" b="1" dirty="0">
              <a:solidFill>
                <a:srgbClr val="F79646">
                  <a:lumMod val="75000"/>
                </a:srgbClr>
              </a:solidFill>
            </a:endParaRPr>
          </a:p>
          <a:p>
            <a:r>
              <a:rPr lang="sk-SK" dirty="0" smtClean="0"/>
              <a:t> </a:t>
            </a:r>
            <a:r>
              <a:rPr lang="sk-SK" b="1" dirty="0" smtClean="0"/>
              <a:t>vyhľadávanie </a:t>
            </a:r>
            <a:r>
              <a:rPr lang="sk-SK" b="1" dirty="0"/>
              <a:t>uchádzačov o zamestnanie z cieľovej skupiny</a:t>
            </a:r>
            <a:r>
              <a:rPr lang="sk-SK" dirty="0"/>
              <a:t>, ktorí budú zapojení do projektu;</a:t>
            </a:r>
          </a:p>
          <a:p>
            <a:r>
              <a:rPr lang="sk-SK" b="1" dirty="0" smtClean="0"/>
              <a:t>zostavenie </a:t>
            </a:r>
            <a:r>
              <a:rPr lang="sk-SK" b="1" dirty="0"/>
              <a:t>Individuálneho kariérneho plánu </a:t>
            </a:r>
            <a:r>
              <a:rPr lang="sk-SK" dirty="0"/>
              <a:t>(ďalej len „IKP“) pre uchádzačov o zamestnanie z cieľovej skupiny </a:t>
            </a:r>
            <a:endParaRPr lang="sk-SK" dirty="0" smtClean="0"/>
          </a:p>
          <a:p>
            <a:r>
              <a:rPr lang="sk-SK" dirty="0" smtClean="0"/>
              <a:t>vyhľadávanie </a:t>
            </a:r>
            <a:r>
              <a:rPr lang="sk-SK" dirty="0"/>
              <a:t>potenciálnych zamestnávateľov, príp. ponuka pracovného miesta vo vlastnej réžii;</a:t>
            </a:r>
          </a:p>
          <a:p>
            <a:r>
              <a:rPr lang="sk-SK" dirty="0" smtClean="0"/>
              <a:t> príprava </a:t>
            </a:r>
            <a:r>
              <a:rPr lang="sk-SK" dirty="0"/>
              <a:t>klienta na vstup na trh práce;</a:t>
            </a:r>
          </a:p>
          <a:p>
            <a:r>
              <a:rPr lang="sk-SK" dirty="0" smtClean="0"/>
              <a:t> vzdelávanie </a:t>
            </a:r>
            <a:r>
              <a:rPr lang="sk-SK" dirty="0"/>
              <a:t>alebo zabezpečenie vzdelávania uchádzača o zamestnanie podľa IKP</a:t>
            </a:r>
          </a:p>
          <a:p>
            <a:r>
              <a:rPr lang="sk-SK" b="1" dirty="0" smtClean="0"/>
              <a:t>zabezpečenie </a:t>
            </a:r>
            <a:r>
              <a:rPr lang="sk-SK" b="1" dirty="0"/>
              <a:t>alebo sprostredkovanie zamestnania </a:t>
            </a:r>
            <a:r>
              <a:rPr lang="sk-SK" dirty="0"/>
              <a:t>– pracovného pomeru na minimálne 4 kalendárne mesiace najmenej v rozsahu polovice ustanoveného týždenného pracovného času, pre mladých ľudí so zdravotným postihnutím min. 16 hod./týždeň; </a:t>
            </a:r>
          </a:p>
          <a:p>
            <a:r>
              <a:rPr lang="sk-SK" dirty="0" smtClean="0"/>
              <a:t>podpora </a:t>
            </a:r>
            <a:r>
              <a:rPr lang="sk-SK" dirty="0"/>
              <a:t>osoby z cieľovej skupiny zapojenej do projektu formou zabezpečenia bývania, úhrady cestovného lístka, sprostredkovanie finančného poradenstva pri </a:t>
            </a:r>
            <a:r>
              <a:rPr lang="sk-SK" dirty="0" err="1"/>
              <a:t>zadĺžení</a:t>
            </a:r>
            <a:r>
              <a:rPr lang="sk-SK" dirty="0"/>
              <a:t>, právneho poradenstva apod.</a:t>
            </a:r>
          </a:p>
          <a:p>
            <a:r>
              <a:rPr lang="sk-SK" dirty="0" smtClean="0"/>
              <a:t>práca </a:t>
            </a:r>
            <a:r>
              <a:rPr lang="sk-SK" dirty="0"/>
              <a:t>s uchádzačmi o zamestnanie z cieľovej skupiny a zamestnávateľmi počas pracovného pomeru zameraná na udržanie uchádzačov o zamestnanie z cieľovej skupiny v zamestnaní min. počas stanovenej doby (napr. riešenie drobných konfliktov na pracovisku, problémy s dochádzkou uchádzača o zamestnanie do zamestnania apod.)</a:t>
            </a:r>
          </a:p>
          <a:p>
            <a:r>
              <a:rPr lang="sk-SK" dirty="0" smtClean="0"/>
              <a:t>iné </a:t>
            </a:r>
            <a:r>
              <a:rPr lang="sk-SK" dirty="0" err="1"/>
              <a:t>podaktivity</a:t>
            </a:r>
            <a:r>
              <a:rPr lang="sk-SK" dirty="0"/>
              <a:t> smerujúce k dosiahnutiu cieľa projektu a k dosiahnutiu plánovanej hodnoty merateľného ukazovateľa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434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-108520" y="1124744"/>
            <a:ext cx="8805664" cy="5112567"/>
          </a:xfrm>
        </p:spPr>
        <p:txBody>
          <a:bodyPr>
            <a:normAutofit fontScale="85000" lnSpcReduction="10000"/>
          </a:bodyPr>
          <a:lstStyle/>
          <a:p>
            <a:pPr marL="457200" indent="-457200" algn="just">
              <a:lnSpc>
                <a:spcPct val="110000"/>
              </a:lnSpc>
              <a:spcBef>
                <a:spcPts val="0"/>
              </a:spcBef>
              <a:buAutoNum type="arabicPlain" startAt="521"/>
            </a:pPr>
            <a:r>
              <a:rPr lang="sk-SK" sz="1600" dirty="0" smtClean="0"/>
              <a:t>- Mzdové výdavky (</a:t>
            </a:r>
            <a:r>
              <a:rPr lang="sk-SK" sz="1600" dirty="0"/>
              <a:t>Oprávnenými mzdovými výdavkami sú hrubá mzda a povinné odvody žiadateľa/prijímateľa  na odborných pracovníkov s ohľadom na predchádzajúcu mzdovú politiku žiadateľa/prijímateľa</a:t>
            </a:r>
            <a:r>
              <a:rPr lang="sk-SK" sz="1600" dirty="0" smtClean="0"/>
              <a:t>.)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1600" dirty="0"/>
              <a:t> </a:t>
            </a:r>
            <a:r>
              <a:rPr lang="sk-SK" sz="1600" dirty="0" smtClean="0"/>
              <a:t>  Osoby na jednotlivých pozíciách budú musieť spĺňať aj určité </a:t>
            </a:r>
            <a:r>
              <a:rPr lang="sk-SK" sz="1600" dirty="0" smtClean="0">
                <a:hlinkClick r:id="rId3" action="ppaction://hlinkfile"/>
              </a:rPr>
              <a:t>kvalifikačné predpoklady </a:t>
            </a:r>
            <a:endParaRPr lang="sk-SK" sz="1600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2400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24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2400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24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2400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24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2400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24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2400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24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2400" dirty="0" smtClean="0"/>
              <a:t>   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2400" dirty="0"/>
              <a:t>	</a:t>
            </a:r>
            <a:r>
              <a:rPr lang="sk-SK" sz="2400" dirty="0" smtClean="0"/>
              <a:t>	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2400" dirty="0"/>
              <a:t>	</a:t>
            </a:r>
            <a:r>
              <a:rPr lang="sk-SK" sz="2400" dirty="0" smtClean="0"/>
              <a:t>	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2400" dirty="0"/>
              <a:t> </a:t>
            </a:r>
            <a:r>
              <a:rPr lang="sk-SK" sz="2400" dirty="0" smtClean="0"/>
              <a:t>                       </a:t>
            </a:r>
            <a:r>
              <a:rPr lang="sk-SK" sz="1700" dirty="0" smtClean="0"/>
              <a:t>* max. 25 hodín / IKP</a:t>
            </a:r>
            <a:endParaRPr lang="sk-SK" sz="1700" dirty="0"/>
          </a:p>
        </p:txBody>
      </p:sp>
      <p:sp>
        <p:nvSpPr>
          <p:cNvPr id="3" name="Nadpis 3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300" b="1" dirty="0" smtClean="0">
                <a:solidFill>
                  <a:schemeClr val="accent6">
                    <a:lumMod val="75000"/>
                  </a:schemeClr>
                </a:solidFill>
              </a:rPr>
              <a:t>Oprávnené výdavky</a:t>
            </a:r>
            <a:endParaRPr lang="sk-SK" sz="23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2" name="Tabuľ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426796"/>
              </p:ext>
            </p:extLst>
          </p:nvPr>
        </p:nvGraphicFramePr>
        <p:xfrm>
          <a:off x="1115616" y="1988840"/>
          <a:ext cx="6912768" cy="38164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6871"/>
                <a:gridCol w="2543476"/>
                <a:gridCol w="2542421"/>
              </a:tblGrid>
              <a:tr h="919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Podporované pozície odborných pracovníkov</a:t>
                      </a:r>
                      <a:endParaRPr lang="sk-SK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Maximálna oprávnená výška hrubej </a:t>
                      </a:r>
                      <a:r>
                        <a:rPr lang="sk-SK" sz="1600" b="1" u="sng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mesačnej </a:t>
                      </a:r>
                      <a:r>
                        <a:rPr lang="sk-SK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mzdy v EUR</a:t>
                      </a:r>
                      <a:endParaRPr lang="sk-SK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Maximálna oprávnená výška hrubej </a:t>
                      </a:r>
                      <a:r>
                        <a:rPr lang="sk-SK" sz="1600" b="1" u="sng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hodinovej</a:t>
                      </a:r>
                      <a:r>
                        <a:rPr lang="sk-SK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odmeny v EUR</a:t>
                      </a:r>
                      <a:endParaRPr lang="sk-SK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Tútor</a:t>
                      </a:r>
                      <a:endParaRPr lang="sk-SK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822,00</a:t>
                      </a:r>
                      <a:endParaRPr lang="sk-SK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5,73</a:t>
                      </a:r>
                      <a:endParaRPr lang="sk-SK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77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Odborný </a:t>
                      </a:r>
                      <a:r>
                        <a:rPr lang="sk-SK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poradca*</a:t>
                      </a:r>
                      <a:endParaRPr lang="sk-SK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824,00</a:t>
                      </a:r>
                      <a:endParaRPr lang="sk-SK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5,94</a:t>
                      </a:r>
                      <a:endParaRPr lang="sk-SK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31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Poradenský psychológ</a:t>
                      </a:r>
                      <a:endParaRPr lang="sk-SK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1052,00</a:t>
                      </a:r>
                      <a:endParaRPr lang="sk-SK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7,34</a:t>
                      </a:r>
                      <a:endParaRPr lang="sk-SK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77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Liečebný pedagóg</a:t>
                      </a:r>
                      <a:endParaRPr lang="sk-SK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1103,00</a:t>
                      </a:r>
                      <a:endParaRPr lang="sk-SK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7,70</a:t>
                      </a:r>
                      <a:endParaRPr lang="sk-SK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19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Lektor pre vzdelávanie osôb z CS</a:t>
                      </a:r>
                      <a:endParaRPr lang="sk-SK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sk-SK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15,54</a:t>
                      </a:r>
                      <a:endParaRPr lang="sk-SK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727200" y="2574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3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403648"/>
            <a:ext cx="8186766" cy="44736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sz="20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2000" dirty="0" smtClean="0"/>
              <a:t>905 – </a:t>
            </a:r>
            <a:r>
              <a:rPr lang="sk-SK" sz="2000" dirty="0"/>
              <a:t>Ostatné spôsoby paušálneho </a:t>
            </a:r>
            <a:r>
              <a:rPr lang="sk-SK" sz="2000" dirty="0" smtClean="0"/>
              <a:t>financovania - </a:t>
            </a:r>
            <a:r>
              <a:rPr lang="sk-SK" sz="2000" dirty="0"/>
              <a:t>Výdavky na </a:t>
            </a:r>
            <a:r>
              <a:rPr lang="sk-SK" sz="2000" b="1" dirty="0"/>
              <a:t>riadenie projektu</a:t>
            </a:r>
            <a:r>
              <a:rPr lang="sk-SK" sz="2000" dirty="0"/>
              <a:t> vo výške </a:t>
            </a:r>
            <a:r>
              <a:rPr lang="sk-SK" sz="2000" b="1" dirty="0"/>
              <a:t>8,32%</a:t>
            </a:r>
            <a:r>
              <a:rPr lang="sk-SK" sz="2000" dirty="0"/>
              <a:t> z celkových oprávnených priamych výdavkov na zamestnancov v rámci projektu je možné vykazovať osobitne v rozpočte projektu len v prípade, ak ide o mzdové výdavky vzniknuté na základe pracovnoprávneho vzťahu v zmysle zákona č. 311/2001 Z. z. Zákonník práce v znení neskorších </a:t>
            </a:r>
            <a:r>
              <a:rPr lang="sk-SK" sz="2000" dirty="0" smtClean="0"/>
              <a:t>predpisov;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2000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2000" dirty="0"/>
              <a:t>903 – </a:t>
            </a:r>
            <a:r>
              <a:rPr lang="sk-SK" sz="2000" b="1" dirty="0"/>
              <a:t>Paušálna sadzba na ostatné výdavky projektu (nariadenie 1304/2013, čl. 14 ods.2) </a:t>
            </a:r>
            <a:r>
              <a:rPr lang="sk-SK" sz="2000" dirty="0"/>
              <a:t>- </a:t>
            </a:r>
            <a:r>
              <a:rPr lang="sk-SK" sz="2000" b="1" dirty="0"/>
              <a:t>40%</a:t>
            </a:r>
            <a:r>
              <a:rPr lang="sk-SK" sz="2000" dirty="0"/>
              <a:t> z celkových oprávnených priamych nákladov na zamestnancov v rámci projektu; Súčasťou paušálnej sadzby na ostatné výdavky sú aj výdavky na publicitu a informovanosť.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2400" dirty="0"/>
          </a:p>
        </p:txBody>
      </p:sp>
      <p:sp>
        <p:nvSpPr>
          <p:cNvPr id="3" name="Nadpis 3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300" b="1" dirty="0" smtClean="0">
                <a:solidFill>
                  <a:schemeClr val="accent6">
                    <a:lumMod val="75000"/>
                  </a:schemeClr>
                </a:solidFill>
              </a:rPr>
              <a:t>Oprávnené výdavky</a:t>
            </a:r>
            <a:endParaRPr lang="sk-SK" sz="23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727200" y="2574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68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169967"/>
              </p:ext>
            </p:extLst>
          </p:nvPr>
        </p:nvGraphicFramePr>
        <p:xfrm>
          <a:off x="179513" y="476674"/>
          <a:ext cx="8964487" cy="5795657"/>
        </p:xfrm>
        <a:graphic>
          <a:graphicData uri="http://schemas.openxmlformats.org/drawingml/2006/table">
            <a:tbl>
              <a:tblPr/>
              <a:tblGrid>
                <a:gridCol w="415745"/>
                <a:gridCol w="582042"/>
                <a:gridCol w="958810"/>
                <a:gridCol w="131634"/>
                <a:gridCol w="1762601"/>
                <a:gridCol w="1039361"/>
                <a:gridCol w="997786"/>
                <a:gridCol w="966605"/>
                <a:gridCol w="1282319"/>
                <a:gridCol w="827584"/>
              </a:tblGrid>
              <a:tr h="3697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Rozpočet projektu s podrobným komentárom</a:t>
                      </a:r>
                    </a:p>
                  </a:txBody>
                  <a:tcPr marL="7123" marR="7123" marT="71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1264274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P. č.</a:t>
                      </a:r>
                    </a:p>
                  </a:txBody>
                  <a:tcPr marL="7123" marR="7123" marT="71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Aktivita/podaktivita</a:t>
                      </a:r>
                    </a:p>
                  </a:txBody>
                  <a:tcPr marL="7123" marR="7123" marT="71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Názov položky</a:t>
                      </a:r>
                    </a:p>
                  </a:txBody>
                  <a:tcPr marL="7123" marR="7123" marT="71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7123" marR="7123" marT="71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Skupina výdavkov</a:t>
                      </a:r>
                    </a:p>
                  </a:txBody>
                  <a:tcPr marL="7123" marR="7123" marT="71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Merná jednotka</a:t>
                      </a:r>
                    </a:p>
                  </a:txBody>
                  <a:tcPr marL="7123" marR="7123" marT="71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Jednotková cena</a:t>
                      </a:r>
                    </a:p>
                  </a:txBody>
                  <a:tcPr marL="7123" marR="7123" marT="71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Počet jednotiek</a:t>
                      </a:r>
                    </a:p>
                  </a:txBody>
                  <a:tcPr marL="7123" marR="7123" marT="71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  Celkom</a:t>
                      </a:r>
                    </a:p>
                  </a:txBody>
                  <a:tcPr marL="7123" marR="7123" marT="71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Podrobný komentár k položke a k spôsobu výpočtu položky</a:t>
                      </a:r>
                      <a:r>
                        <a:rPr lang="sk-SK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*</a:t>
                      </a:r>
                      <a:endParaRPr lang="sk-SK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7123" marR="7123" marT="71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</a:tr>
              <a:tr h="23854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123" marR="7123" marT="71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1/1.x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Tútor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521 - Mzdové výdavky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mesiac </a:t>
                      </a:r>
                      <a:r>
                        <a:rPr lang="sk-SK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</a:t>
                      </a:r>
                      <a:r>
                        <a:rPr lang="sk-SK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hodina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1,00 €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1,00 €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4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7123" marR="7123" marT="71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1/1.x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Odborný poradca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521 - Mzdové výdavky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mesiac /</a:t>
                      </a:r>
                      <a:r>
                        <a:rPr lang="sk-SK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hodina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1,00 €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1,00 €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52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7123" marR="7123" marT="71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1/1.x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Poradenský psychológ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521 - Mzdové výdavky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mesiac /</a:t>
                      </a:r>
                      <a:r>
                        <a:rPr lang="sk-SK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hodina</a:t>
                      </a:r>
                      <a:r>
                        <a:rPr lang="sk-SK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1,00 €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1,00 €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4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7123" marR="7123" marT="71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1/1.x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Liečebný pedagóg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521 - Mzdové výdavky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mesiac /</a:t>
                      </a:r>
                      <a:r>
                        <a:rPr lang="sk-SK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hodina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1,00 €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1,00 €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4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7123" marR="7123" marT="71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1/1.x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Lektor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521 - Mzdové výdavky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sk-SK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hodina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1,00 €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1,00 €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28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7123" marR="7123" marT="71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1/1.x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Riadenie projektu (personálne výdavky)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905 - Ostatné spôsoby paušálneho financovania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projekt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x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8,32%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0,42 €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X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28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7123" marR="7123" marT="71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1/1.x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Ostatné výdavky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903 - Paušálna sadzba na ostatné výdavky projektu (nariadenie 1304/2013, čl. 14 ods. 2)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projekt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x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40,00%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2,17 €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X</a:t>
                      </a:r>
                    </a:p>
                  </a:txBody>
                  <a:tcPr marL="7123" marR="7123" marT="7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05">
                <a:tc>
                  <a:txBody>
                    <a:bodyPr/>
                    <a:lstStyle/>
                    <a:p>
                      <a:pPr algn="r" fontAlgn="ctr"/>
                      <a:r>
                        <a:rPr lang="sk-SK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123" marR="7123" marT="71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123" marR="7123" marT="71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just" fontAlgn="ctr"/>
                      <a:r>
                        <a:rPr lang="sk-SK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Spolu za projekt</a:t>
                      </a:r>
                    </a:p>
                  </a:txBody>
                  <a:tcPr marL="7123" marR="7123" marT="71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123" marR="7123" marT="71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X</a:t>
                      </a:r>
                    </a:p>
                  </a:txBody>
                  <a:tcPr marL="7123" marR="7123" marT="71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97C"/>
                    </a:solidFill>
                  </a:tcPr>
                </a:tc>
              </a:tr>
              <a:tr h="238542">
                <a:tc>
                  <a:txBody>
                    <a:bodyPr/>
                    <a:lstStyle/>
                    <a:p>
                      <a:pPr algn="l" fontAlgn="b"/>
                      <a:endParaRPr lang="sk-SK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23" marR="7123" marT="71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23" marR="7123" marT="71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k-SK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23" marR="7123" marT="712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sk-SK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23" marR="7123" marT="712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k-SK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23" marR="7123" marT="71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7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123" marR="7123" marT="71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sk-SK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23" marR="7123" marT="712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23" marR="7123" marT="71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sk-SK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123" marR="7123" marT="712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41679">
                <a:tc gridSpan="10">
                  <a:txBody>
                    <a:bodyPr/>
                    <a:lstStyle/>
                    <a:p>
                      <a:pPr algn="l" fontAlgn="t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 Odôvodniť opodstatnenosť každej položky rozpočtu, uviesť prepojenie s príslušnými aktivitami  a spôsob výpočtu položiek. V prípade potreby rozsiahlejšieho komentára k rozpočtu, tento môže byť vytvorený v dokumente Word a zaradený ako osobitná príloha k rozpočtu. Uvedený stĺpec slúži ako podpora pri posúdení oprávnenosti plánovaného rozpočtu projektu v rámci konania o žiadosti o NFP.</a:t>
                      </a:r>
                    </a:p>
                  </a:txBody>
                  <a:tcPr marL="7123" marR="7123" marT="712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55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88639"/>
            <a:ext cx="8424936" cy="640871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sk-SK" sz="8000" b="1" dirty="0" smtClean="0">
                <a:solidFill>
                  <a:schemeClr val="accent6"/>
                </a:solidFill>
              </a:rPr>
              <a:t>Riadenie projektu</a:t>
            </a:r>
          </a:p>
          <a:p>
            <a:pPr marL="0" indent="0" algn="ctr">
              <a:buNone/>
            </a:pPr>
            <a:endParaRPr lang="sk-SK" sz="5100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sk-SK" sz="1500" dirty="0"/>
          </a:p>
          <a:p>
            <a:pPr marL="0" indent="0">
              <a:buNone/>
            </a:pPr>
            <a:r>
              <a:rPr lang="sk-SK" sz="7200" dirty="0" smtClean="0"/>
              <a:t>V </a:t>
            </a:r>
            <a:r>
              <a:rPr lang="sk-SK" sz="7200" dirty="0"/>
              <a:t>rámci riadenia projektu musia byť zabezpečené činnosti </a:t>
            </a:r>
            <a:r>
              <a:rPr lang="sk-SK" sz="7200" b="1" dirty="0"/>
              <a:t>projektového manažéra </a:t>
            </a:r>
            <a:r>
              <a:rPr lang="sk-SK" sz="7200" dirty="0"/>
              <a:t>a </a:t>
            </a:r>
            <a:r>
              <a:rPr lang="sk-SK" sz="7200" b="1" dirty="0"/>
              <a:t>finančného manažéra</a:t>
            </a:r>
            <a:r>
              <a:rPr lang="sk-SK" sz="7200" dirty="0" smtClean="0"/>
              <a:t>.</a:t>
            </a:r>
          </a:p>
          <a:p>
            <a:pPr marL="0" indent="0">
              <a:buNone/>
            </a:pPr>
            <a:r>
              <a:rPr lang="sk-SK" sz="7200" dirty="0"/>
              <a:t> </a:t>
            </a:r>
            <a:endParaRPr lang="sk-SK" sz="7200" b="1" dirty="0" smtClean="0"/>
          </a:p>
          <a:p>
            <a:pPr marL="0" indent="0">
              <a:buNone/>
            </a:pPr>
            <a:r>
              <a:rPr lang="sk-SK" sz="7200" b="1" dirty="0" smtClean="0"/>
              <a:t>Projektový tím musí spĺňať nasledovné Kvalifikačné predpoklady</a:t>
            </a:r>
            <a:r>
              <a:rPr lang="sk-SK" sz="7200" dirty="0" smtClean="0"/>
              <a:t>:</a:t>
            </a:r>
          </a:p>
          <a:p>
            <a:pPr marL="0" indent="0">
              <a:buNone/>
            </a:pPr>
            <a:endParaRPr lang="sk-SK" sz="7200" dirty="0" smtClean="0"/>
          </a:p>
          <a:p>
            <a:r>
              <a:rPr lang="sk-SK" sz="7200" dirty="0" smtClean="0"/>
              <a:t>povinná </a:t>
            </a:r>
            <a:r>
              <a:rPr lang="sk-SK" sz="7200" dirty="0"/>
              <a:t>preukázateľná prax v oblasti riadenia projektov minimálne dva roky alebo preukázateľná skúsenosť s </a:t>
            </a:r>
            <a:r>
              <a:rPr lang="sk-SK" sz="7200" dirty="0" smtClean="0"/>
              <a:t>manažmentom </a:t>
            </a:r>
            <a:r>
              <a:rPr lang="sk-SK" sz="7200" dirty="0"/>
              <a:t>aspoň dvoch projektov z ESF alebo iných štrukturálnych fondov</a:t>
            </a:r>
            <a:r>
              <a:rPr lang="sk-SK" sz="7200" dirty="0" smtClean="0"/>
              <a:t>.</a:t>
            </a:r>
          </a:p>
          <a:p>
            <a:endParaRPr lang="sk-SK" sz="7200" dirty="0" smtClean="0"/>
          </a:p>
          <a:p>
            <a:pPr marL="0" indent="0">
              <a:buNone/>
            </a:pPr>
            <a:r>
              <a:rPr lang="sk-SK" sz="7200" dirty="0" smtClean="0"/>
              <a:t>Uvedenú </a:t>
            </a:r>
            <a:r>
              <a:rPr lang="sk-SK" sz="7200" dirty="0"/>
              <a:t>podmienku prijímateľ </a:t>
            </a:r>
            <a:r>
              <a:rPr lang="sk-SK" sz="7200" dirty="0" smtClean="0"/>
              <a:t>preukáže predložením</a:t>
            </a:r>
            <a:r>
              <a:rPr lang="sk-SK" sz="7200" dirty="0"/>
              <a:t>: </a:t>
            </a:r>
            <a:endParaRPr lang="sk-SK" sz="7200" dirty="0" smtClean="0"/>
          </a:p>
          <a:p>
            <a:pPr>
              <a:buFont typeface="Wingdings" pitchFamily="2" charset="2"/>
              <a:buChar char="v"/>
            </a:pPr>
            <a:r>
              <a:rPr lang="sk-SK" sz="7200" dirty="0" smtClean="0"/>
              <a:t> </a:t>
            </a:r>
            <a:r>
              <a:rPr lang="sk-SK" sz="7200" dirty="0"/>
              <a:t>Štruktúrovaného </a:t>
            </a:r>
            <a:r>
              <a:rPr lang="sk-SK" sz="7200" dirty="0" smtClean="0"/>
              <a:t>životopisu </a:t>
            </a:r>
            <a:r>
              <a:rPr lang="sk-SK" sz="7200" dirty="0"/>
              <a:t>v predpísanom formáte s uvedením overiteľných referencií </a:t>
            </a:r>
            <a:r>
              <a:rPr lang="sk-SK" sz="7200" b="1" dirty="0" smtClean="0"/>
              <a:t>a</a:t>
            </a:r>
          </a:p>
          <a:p>
            <a:pPr>
              <a:buFont typeface="Wingdings" pitchFamily="2" charset="2"/>
              <a:buChar char="v"/>
            </a:pPr>
            <a:r>
              <a:rPr lang="sk-SK" sz="7200" dirty="0" smtClean="0"/>
              <a:t>Kópiou </a:t>
            </a:r>
            <a:r>
              <a:rPr lang="sk-SK" sz="7200" dirty="0"/>
              <a:t>dokladu o získanom vzdelaní </a:t>
            </a:r>
            <a:r>
              <a:rPr lang="sk-SK" sz="7200" b="1" dirty="0" smtClean="0"/>
              <a:t>a</a:t>
            </a:r>
          </a:p>
          <a:p>
            <a:pPr>
              <a:buFont typeface="Wingdings" pitchFamily="2" charset="2"/>
              <a:buChar char="v"/>
            </a:pPr>
            <a:r>
              <a:rPr lang="sk-SK" sz="7200" dirty="0" smtClean="0"/>
              <a:t>Potvrdením </a:t>
            </a:r>
            <a:r>
              <a:rPr lang="sk-SK" sz="7200" dirty="0"/>
              <a:t>zamestnávateľa o </a:t>
            </a:r>
            <a:r>
              <a:rPr lang="sk-SK" sz="7200" dirty="0" smtClean="0"/>
              <a:t>dĺžke </a:t>
            </a:r>
            <a:r>
              <a:rPr lang="sk-SK" sz="7200" dirty="0"/>
              <a:t>odbornej praxe v oblasti vykonávanej pozície v projekte, alebo iným ekvivalentným dokumentom, ktorý overiteľne preukazuje výkon v danej </a:t>
            </a:r>
            <a:r>
              <a:rPr lang="sk-SK" sz="7200" dirty="0" smtClean="0"/>
              <a:t>oblasti </a:t>
            </a:r>
            <a:endParaRPr lang="sk-SK" sz="7200" dirty="0" smtClean="0"/>
          </a:p>
          <a:p>
            <a:pPr>
              <a:buFont typeface="Wingdings" pitchFamily="2" charset="2"/>
              <a:buChar char="v"/>
            </a:pPr>
            <a:r>
              <a:rPr lang="sk-SK" sz="7200" dirty="0" smtClean="0"/>
              <a:t>V </a:t>
            </a:r>
            <a:r>
              <a:rPr lang="sk-SK" sz="7200" dirty="0" smtClean="0"/>
              <a:t>čase podania </a:t>
            </a:r>
            <a:r>
              <a:rPr lang="sk-SK" sz="7200" dirty="0" err="1" smtClean="0"/>
              <a:t>ŽoNFP</a:t>
            </a:r>
            <a:r>
              <a:rPr lang="sk-SK" sz="7200" dirty="0" smtClean="0"/>
              <a:t> postačuje </a:t>
            </a:r>
            <a:r>
              <a:rPr lang="sk-SK" sz="7200" dirty="0" smtClean="0"/>
              <a:t>Súhrnné čestné vyhlásenie</a:t>
            </a:r>
            <a:endParaRPr lang="sk-SK" sz="7200" dirty="0" smtClean="0"/>
          </a:p>
          <a:p>
            <a:pPr marL="0" indent="0">
              <a:buNone/>
            </a:pPr>
            <a:endParaRPr lang="sk-SK" sz="7200" dirty="0" smtClean="0"/>
          </a:p>
          <a:p>
            <a:pPr marL="0" indent="0">
              <a:buNone/>
            </a:pPr>
            <a:endParaRPr lang="sk-SK" sz="7200" dirty="0" smtClean="0"/>
          </a:p>
          <a:p>
            <a:pPr marL="0" indent="0">
              <a:buNone/>
            </a:pPr>
            <a:r>
              <a:rPr lang="sk-SK" sz="7200" dirty="0"/>
              <a:t> </a:t>
            </a:r>
            <a:r>
              <a:rPr lang="sk-SK" sz="7200" dirty="0" smtClean="0"/>
              <a:t>          </a:t>
            </a:r>
            <a:r>
              <a:rPr lang="sk-SK" sz="7200" dirty="0" smtClean="0"/>
              <a:t>Rámcový </a:t>
            </a:r>
            <a:r>
              <a:rPr lang="sk-SK" sz="7200" dirty="0" smtClean="0"/>
              <a:t>opis činností  projektového tímu je uvedený v Prílohe č. 10 výzvy</a:t>
            </a:r>
          </a:p>
          <a:p>
            <a:pPr marL="0" indent="0">
              <a:buNone/>
            </a:pPr>
            <a:endParaRPr lang="sk-SK" sz="4300" b="1" dirty="0" smtClean="0"/>
          </a:p>
          <a:p>
            <a:pPr marL="0" indent="0" algn="just">
              <a:spcBef>
                <a:spcPts val="0"/>
              </a:spcBef>
              <a:buNone/>
            </a:pPr>
            <a:endParaRPr lang="sk-SK" sz="4300" dirty="0"/>
          </a:p>
        </p:txBody>
      </p:sp>
    </p:spTree>
    <p:extLst>
      <p:ext uri="{BB962C8B-B14F-4D97-AF65-F5344CB8AC3E}">
        <p14:creationId xmlns:p14="http://schemas.microsoft.com/office/powerpoint/2010/main" val="27861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300" b="1" dirty="0" smtClean="0">
                <a:solidFill>
                  <a:schemeClr val="accent6"/>
                </a:solidFill>
              </a:rPr>
              <a:t>Dokumenty k dokončeniu intervencie</a:t>
            </a:r>
            <a:endParaRPr lang="sk-SK" sz="2300" b="1" dirty="0">
              <a:solidFill>
                <a:schemeClr val="accent6"/>
              </a:solidFill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4929411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sk-SK" sz="3500" dirty="0"/>
              <a:t>Prijímateľ deklaruje naplnenie intervencie predložením minimálne nasledujúcich dokumentov:</a:t>
            </a:r>
          </a:p>
          <a:p>
            <a:pPr lvl="0" algn="just"/>
            <a:r>
              <a:rPr lang="sk-SK" sz="3500" dirty="0"/>
              <a:t>Dohoda o účasti v projekte </a:t>
            </a:r>
            <a:r>
              <a:rPr lang="sk-SK" sz="3500" dirty="0" smtClean="0"/>
              <a:t>(</a:t>
            </a:r>
            <a:r>
              <a:rPr lang="sk-SK" sz="3500" b="1" dirty="0" smtClean="0">
                <a:solidFill>
                  <a:srgbClr val="C00000"/>
                </a:solidFill>
                <a:hlinkClick r:id="rId5" action="ppaction://hlinkfile"/>
              </a:rPr>
              <a:t>tu</a:t>
            </a:r>
            <a:r>
              <a:rPr lang="sk-SK" sz="3500" dirty="0" smtClean="0"/>
              <a:t>)</a:t>
            </a:r>
          </a:p>
          <a:p>
            <a:pPr lvl="0" algn="just"/>
            <a:r>
              <a:rPr lang="sk-SK" sz="3500" dirty="0" smtClean="0"/>
              <a:t>Oznámenie </a:t>
            </a:r>
            <a:r>
              <a:rPr lang="sk-SK" sz="3500" dirty="0"/>
              <a:t>o zaradení osoby z CS do evidencie uchádzačov o zamestnanie </a:t>
            </a:r>
            <a:r>
              <a:rPr lang="sk-SK" sz="3500" b="1" dirty="0" smtClean="0"/>
              <a:t>a</a:t>
            </a:r>
            <a:endParaRPr lang="sk-SK" sz="3500" b="1" dirty="0"/>
          </a:p>
          <a:p>
            <a:pPr lvl="0" algn="just"/>
            <a:r>
              <a:rPr lang="sk-SK" sz="3500" dirty="0"/>
              <a:t>Potvrdenie o vedení osoby z CS v evidencii uchádzačov o zamestnanie a</a:t>
            </a:r>
          </a:p>
          <a:p>
            <a:pPr lvl="0" algn="just"/>
            <a:r>
              <a:rPr lang="sk-SK" sz="3500" dirty="0"/>
              <a:t>Vypracovaný IKP osoby z CS </a:t>
            </a:r>
            <a:r>
              <a:rPr lang="sk-SK" sz="3500" dirty="0" smtClean="0"/>
              <a:t>(</a:t>
            </a:r>
            <a:r>
              <a:rPr lang="sk-SK" sz="3500" b="1" dirty="0" smtClean="0">
                <a:solidFill>
                  <a:srgbClr val="C00000"/>
                </a:solidFill>
                <a:hlinkClick r:id="rId6" action="ppaction://hlinkfile"/>
              </a:rPr>
              <a:t>tu</a:t>
            </a:r>
            <a:r>
              <a:rPr lang="sk-SK" sz="3500" dirty="0" smtClean="0"/>
              <a:t>)</a:t>
            </a:r>
            <a:endParaRPr lang="sk-SK" sz="3500" dirty="0"/>
          </a:p>
          <a:p>
            <a:pPr lvl="0" algn="just"/>
            <a:r>
              <a:rPr lang="sk-SK" sz="3500" dirty="0"/>
              <a:t>Čestné vyhlásenie uchádzača o zamestnanie o príslušnosti k cieľovej skupine </a:t>
            </a:r>
            <a:r>
              <a:rPr lang="sk-SK" sz="3500" dirty="0" smtClean="0"/>
              <a:t>(</a:t>
            </a:r>
            <a:r>
              <a:rPr lang="sk-SK" sz="3500" b="1" dirty="0" smtClean="0">
                <a:solidFill>
                  <a:srgbClr val="C00000"/>
                </a:solidFill>
                <a:hlinkClick r:id="rId7" action="ppaction://hlinkfile"/>
              </a:rPr>
              <a:t>tu</a:t>
            </a:r>
            <a:r>
              <a:rPr lang="sk-SK" sz="3500" dirty="0" smtClean="0"/>
              <a:t>) </a:t>
            </a:r>
          </a:p>
          <a:p>
            <a:pPr lvl="0" algn="just"/>
            <a:r>
              <a:rPr lang="sk-SK" sz="3500" dirty="0" smtClean="0"/>
              <a:t>Doklad </a:t>
            </a:r>
            <a:r>
              <a:rPr lang="sk-SK" sz="3500" dirty="0"/>
              <a:t>zakladajúci zamestnanie najmenej v rozsahu polovice ustanoveného týždenného pracovného času, resp. pre mladých   ľudí so zdravotným postihnutím min. 16 hod./týždeň, v rozsahu minimálne 4 kalendárne </a:t>
            </a:r>
            <a:r>
              <a:rPr lang="sk-SK" sz="3500" dirty="0" smtClean="0"/>
              <a:t>mesiace a</a:t>
            </a:r>
            <a:endParaRPr lang="sk-SK" sz="3500" dirty="0"/>
          </a:p>
          <a:p>
            <a:pPr lvl="0" algn="just"/>
            <a:r>
              <a:rPr lang="sk-SK" sz="3500" dirty="0"/>
              <a:t>Pracovný/-é posudok/-</a:t>
            </a:r>
            <a:r>
              <a:rPr lang="sk-SK" sz="3500" dirty="0" err="1"/>
              <a:t>ky</a:t>
            </a:r>
            <a:r>
              <a:rPr lang="sk-SK" sz="3500" dirty="0"/>
              <a:t> zamestnávateľa/-</a:t>
            </a:r>
            <a:r>
              <a:rPr lang="sk-SK" sz="3500" dirty="0" err="1"/>
              <a:t>ov</a:t>
            </a:r>
            <a:r>
              <a:rPr lang="sk-SK" sz="3500" dirty="0"/>
              <a:t>, u ktorého/-</a:t>
            </a:r>
            <a:r>
              <a:rPr lang="sk-SK" sz="3500" dirty="0" err="1"/>
              <a:t>ých</a:t>
            </a:r>
            <a:r>
              <a:rPr lang="sk-SK" sz="3500" dirty="0"/>
              <a:t> osoba z CS absolvuje zamestnanie (pracovný pomer, resp. iný pracovný vzťah) </a:t>
            </a:r>
          </a:p>
          <a:p>
            <a:pPr lvl="0" algn="just"/>
            <a:r>
              <a:rPr lang="sk-SK" sz="3500" dirty="0"/>
              <a:t>Evidencia práce s klientom, v ktorej budú zaznamenané všetky činnosti a služby vykonané s osobou z CS smerujúce k jeho zamestnaniu tak, aby bolo možné vyhodnotiť, koľko času odborný pracovník s klientom pracoval, počet klientov, s ktorými odborný pracovník pracoval a dosiahnutý výsledok.</a:t>
            </a:r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37836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683568" y="832148"/>
            <a:ext cx="8208912" cy="533315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sk-SK" sz="2400" dirty="0"/>
              <a:t>Žiadateľ/prijímateľ je povinný sledovať/monitorovať všetky merateľné ukazovatele (ďalej aj „MÚ“) špecifického cieľa 2.1.1, ktoré sú v nižšie uvedenej </a:t>
            </a:r>
            <a:r>
              <a:rPr lang="sk-SK" sz="2400" dirty="0" smtClean="0"/>
              <a:t>tabuľke. Žiadateľ/prijímateľ </a:t>
            </a:r>
            <a:r>
              <a:rPr lang="sk-SK" sz="2400" dirty="0"/>
              <a:t>nemusí plánovať cieľovú hodnotu všetkých ukazovateľov, avšak pre žiadateľa/prijímateľa je záväzná kvantifikácia </a:t>
            </a:r>
            <a:r>
              <a:rPr lang="sk-SK" sz="2400" u="sng" dirty="0"/>
              <a:t>merateľných ukazovateľov bez príznaku</a:t>
            </a:r>
            <a:r>
              <a:rPr lang="sk-SK" sz="2400" dirty="0"/>
              <a:t>:</a:t>
            </a:r>
          </a:p>
          <a:p>
            <a:pPr lvl="0"/>
            <a:r>
              <a:rPr lang="sk-SK" sz="2400" dirty="0"/>
              <a:t>Nezamestnaní účastníci, ktorí dokončia intervenciu podporovanú z prostriedkov vyčlenených na iniciatívu na podporu zamestnanosti mladých ľudí</a:t>
            </a:r>
          </a:p>
          <a:p>
            <a:pPr lvl="0"/>
            <a:r>
              <a:rPr lang="sk-SK" sz="2400" dirty="0"/>
              <a:t>Dlhodobo nezamestnaní účastníci, ktorí dokončia intervenciu podporovanú z prostriedkov vyčlenených na iniciatívu na podporu zamestnanosti mladých ľudí – </a:t>
            </a:r>
            <a:r>
              <a:rPr lang="sk-SK" sz="2400" u="sng" dirty="0"/>
              <a:t>merateľný ukazovateľ povinný v prípade, ak žiadateľ v </a:t>
            </a:r>
            <a:r>
              <a:rPr lang="sk-SK" sz="2400" u="sng" dirty="0" err="1"/>
              <a:t>ŽoNFP</a:t>
            </a:r>
            <a:r>
              <a:rPr lang="sk-SK" sz="2400" u="sng" dirty="0"/>
              <a:t> deklaruje prácu s dlhodobo nezamestnanými </a:t>
            </a:r>
            <a:r>
              <a:rPr lang="sk-SK" sz="2400" u="sng" dirty="0" smtClean="0"/>
              <a:t>účastníkmi*</a:t>
            </a:r>
            <a:endParaRPr lang="sk-SK" sz="2400" u="sng" dirty="0"/>
          </a:p>
          <a:p>
            <a:pPr lvl="0"/>
            <a:r>
              <a:rPr lang="sk-SK" sz="2400" dirty="0"/>
              <a:t>Osoby vo veku do 29 </a:t>
            </a:r>
            <a:r>
              <a:rPr lang="sk-SK" sz="2400" dirty="0" smtClean="0"/>
              <a:t>rokov</a:t>
            </a:r>
          </a:p>
          <a:p>
            <a:pPr lvl="0"/>
            <a:endParaRPr lang="sk-SK" sz="2400" dirty="0"/>
          </a:p>
          <a:p>
            <a:pPr marL="0" indent="0" algn="just">
              <a:buNone/>
            </a:pPr>
            <a:r>
              <a:rPr lang="sk-SK" sz="1700" b="1" dirty="0" smtClean="0"/>
              <a:t>*Doplňujúce </a:t>
            </a:r>
            <a:r>
              <a:rPr lang="sk-SK" sz="1700" b="1" dirty="0"/>
              <a:t>kritérium pre PO 2 </a:t>
            </a:r>
            <a:r>
              <a:rPr lang="sk-SK" sz="1700" dirty="0"/>
              <a:t>a PO 3 (pre relevantné výzvy) zamerané na cieľovú skupinu dlhodobo nezamestnaných občanov V akom rozsahu je zapojená cieľová skupina dlhodobo nezamestnaných občanov cez aktivity projektu oproti ostatnej cieľovej skupine oprávnenej v podmienkach výzvy (iní znevýhodnení uchádzači o zamestnanie mimo dlhodobo nezamestnaných občanov)? - 71 % - 100 % intervencie pre dlhodobo evidovaných </a:t>
            </a:r>
            <a:r>
              <a:rPr lang="sk-SK" sz="1700" dirty="0" err="1"/>
              <a:t>UoZ</a:t>
            </a:r>
            <a:r>
              <a:rPr lang="sk-SK" sz="1700" dirty="0"/>
              <a:t> (5 bodov) - 31 % - 70 % intervencie pre dlhodobo evidovaných </a:t>
            </a:r>
            <a:r>
              <a:rPr lang="sk-SK" sz="1700" dirty="0" err="1"/>
              <a:t>UoZ</a:t>
            </a:r>
            <a:r>
              <a:rPr lang="sk-SK" sz="1700" dirty="0"/>
              <a:t> (3 body) - 0 % – 30 % intervencie pre dlhodobo evidovaných </a:t>
            </a:r>
            <a:r>
              <a:rPr lang="sk-SK" sz="1700" dirty="0" err="1"/>
              <a:t>UoZ</a:t>
            </a:r>
            <a:r>
              <a:rPr lang="sk-SK" sz="1700" dirty="0"/>
              <a:t> (1 bod</a:t>
            </a:r>
            <a:r>
              <a:rPr lang="sk-SK" sz="1700" dirty="0" smtClean="0"/>
              <a:t>)</a:t>
            </a:r>
            <a:endParaRPr lang="sk-SK" sz="1700" dirty="0"/>
          </a:p>
        </p:txBody>
      </p:sp>
      <p:sp>
        <p:nvSpPr>
          <p:cNvPr id="3" name="Nadpis 3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300" b="1" dirty="0" smtClean="0">
                <a:solidFill>
                  <a:schemeClr val="accent6">
                    <a:lumMod val="75000"/>
                  </a:schemeClr>
                </a:solidFill>
              </a:rPr>
              <a:t>Merateľné ukazovatele</a:t>
            </a:r>
          </a:p>
          <a:p>
            <a:endParaRPr lang="pl-PL" sz="23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sk-SK" sz="23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18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Zástupný symbol obsah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2064409"/>
              </p:ext>
            </p:extLst>
          </p:nvPr>
        </p:nvGraphicFramePr>
        <p:xfrm>
          <a:off x="107504" y="101599"/>
          <a:ext cx="8928991" cy="63153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38542"/>
                <a:gridCol w="1091950"/>
                <a:gridCol w="995249"/>
                <a:gridCol w="553822"/>
                <a:gridCol w="549428"/>
              </a:tblGrid>
              <a:tr h="2599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spc="-20" dirty="0">
                          <a:effectLst/>
                        </a:rPr>
                        <a:t>Kód ukazovateľa a názov ukazovateľa</a:t>
                      </a:r>
                      <a:endParaRPr lang="sk-SK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spc="-20">
                          <a:effectLst/>
                        </a:rPr>
                        <a:t>Merná jednotka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spc="-20">
                          <a:effectLst/>
                        </a:rPr>
                        <a:t>Čas plnenia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Relevancia k HP 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1440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spc="-20">
                          <a:effectLst/>
                        </a:rPr>
                        <a:t>Definícia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HP UR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HP RN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</a:tr>
              <a:tr h="953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b="1" dirty="0">
                          <a:effectLst/>
                        </a:rPr>
                        <a:t>P0039 Dlhodobo nezamestnaní účastníci, ktorí sú v čase odchodu v procese vzdelávania/odbornej prípravy, alebo získavajú kvalifikáciu alebo sú zamestnaní vrátane samostatne zárobkovo činných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b="0" dirty="0">
                          <a:effectLst/>
                        </a:rPr>
                        <a:t>Osoby vo veku do 29 rokov, ktoré sú bez práce, k dispozícii pre prácu a aktívne hľadajúce prácu, a zároveň sú registrované na úradoch práce viac ako 12 mesiacov a v čase odchodu sú v procese vzdelávania/odbornej prípravy, alebo získajú kvalifikáciu alebo sú zamestnané vrátane samostatne zárobkovo činných. Odchod sa rozumie ako "do jedného mesiaca po dni odchodu osoby z projektu ESF". Zamestnanecký status sa určuje dňom vstupu do projektu. Vek účastníka sa počíta od roku narodenia a určí sa v deň jeho vstupu do aktivít projektu.</a:t>
                      </a:r>
                      <a:endParaRPr lang="sk-SK" sz="9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počet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k dátumu ukončenia realizácie hlavných aktivít projektu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nie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áno</a:t>
                      </a:r>
                      <a:endParaRPr lang="sk-SK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</a:tr>
              <a:tr h="953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P0040 Dlhodobo nezamestnaní účastníci, ktorým bolo v čase odchodu ponúknuté zamestnanie, ďalšie vzdelávanie, učňovská príprava alebo stáž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b="0" dirty="0">
                          <a:effectLst/>
                        </a:rPr>
                        <a:t>Osoby vo veku do 29 rokov, ktoré sú bez práce, k dispozícii pre prácu a aktívne hľadajúce prácu, a zároveň sú registrované na úradoch práce viac ako 12 mesiacov a ktorým bolo v čase odchodu ponúknuté zamestnanie, ďalšie vzdelávanie, učňovská príprava alebo stáž. Odchod sa rozumie ako "do jedného mesiaca po dni odchodu osoby z projektu ESF". Zamestnanecký status sa určuje dňom vstupu do projektu. Vek účastníka sa počíta od roku narodenia a určí sa v deň jeho vstupu do aktivít projektu.</a:t>
                      </a:r>
                      <a:endParaRPr lang="sk-SK" sz="9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počet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k dátumu ukončenia realizácie hlavných aktivít projektu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nie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áno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</a:tr>
              <a:tr h="953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P0100 Nezamestnaní účastníci, ktorí sú v čase odchodu v procese vzdelávania/odbornej prípravy, alebo získavajú kvalifikáciu alebo sú zamestnaní vrátane samostatne zárobkovo činných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b="0" dirty="0">
                          <a:effectLst/>
                        </a:rPr>
                        <a:t>Osoby vo veku do 29 rokov, ktoré sú bez práce, k dispozícii pre prácu a aktívne hľadajúce prácu, a zároveň sú registrované na úradoch práce a v čase odchodu sú v procese vzdelávania/odbornej prípravy, alebo získajú kvalifikáciu alebo sú zamestnané vrátane samostatne zárobkovo činných. Odchod sa rozumie ako "do jedného mesiaca po dni odchodu osoby z projektu ESF". Zamestnanecký status sa určuje dňom vstupu do projektu. Vek účastníka sa počíta od roku narodenia a určí sa v deň jeho vstupu do aktivít projektu.</a:t>
                      </a:r>
                      <a:endParaRPr lang="sk-SK" sz="9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počet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k dátumu ukončenia realizácie hlavných aktivít projektu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áno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áno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</a:tr>
              <a:tr h="8339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P0101 Nezamestnaní účastníci, ktorým bolo v čase odchodu ponúknuté zamestnanie, ďalšie vzdelávanie, učňovská príprava alebo stáž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b="0" dirty="0">
                          <a:effectLst/>
                        </a:rPr>
                        <a:t>Osoby vo veku do 29 rokov, ktoré sú bez práce, k dispozícii pre prácu a aktívne hľadajúce prácu, a zároveň sú registrované na úradoch práce a ktorým bolo v čase odchodu ponúknuté zamestnanie, ďalšie vzdelávanie, učňovská príprava alebo stáž. Odchod sa rozumie ako "do jedného mesiaca po dni odchodu osoby z projektu ESF". Zamestnanecký status sa určuje dňom vstupu do projektu. Vek účastníka sa počíta od roku narodenia a určí sa v deň jeho vstupu do aktivít projektu.</a:t>
                      </a:r>
                      <a:endParaRPr lang="sk-SK" sz="9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počet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k dátumu ukončenia realizácie hlavných aktivít projektu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áno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áno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</a:tr>
              <a:tr h="476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P0636 Účastníci, ktorí sú šesť mesiacov po odchode samostatne zárobkovo činní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b="0" dirty="0">
                          <a:effectLst/>
                        </a:rPr>
                        <a:t>Osoby vo veku do 29 rokov, ktoré prijali podporu IZM a sú šesť mesiacov po odchode samostatne zárobkovo činné. Vek účastníka sa počíta od roku narodenia a určí sa v deň jeho vstupu do aktivít projektu.</a:t>
                      </a:r>
                      <a:endParaRPr lang="sk-SK" sz="9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počet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k termínu 6 mesiacov po ukončení aktivity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áno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áno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</a:tr>
              <a:tr h="4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P0637 Účastníci, ktorí sú šesť mesiacov po odchode zamestnaní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 b="0" dirty="0">
                          <a:effectLst/>
                        </a:rPr>
                        <a:t>Osoby vo veku do 29 rokov, ktoré prijali podporu IZM a sú šesť mesiacov po odchode zamestnané. Vek účastníka sa počíta od roku narodenia a určí sa v deň jeho vstupu do aktivít projektu.</a:t>
                      </a:r>
                      <a:endParaRPr lang="sk-SK" sz="900" b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počet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k termínu 6 mesiacov po ukončení aktivity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áno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áno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</a:tr>
              <a:tr h="5179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P0639 Účastníci, ktorí šesť mesiacov po odchode absolvujú ďalšie vzdelávanie, program odbornej prípravy vedúci k získaniu kvalifikácie, učňovskú prípravu alebo stáž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900" b="0" dirty="0">
                          <a:effectLst/>
                        </a:rPr>
                        <a:t>Osoby vo veku do 29 rokov, ktoré prijali podporu IZM a ktoré šesť mesiacov po odchode absolvujú ďalšie vzdelávanie, program odbornej prípravy vedúci k získaniu kvalifikácie, učňovskú prípravu alebo stáž. Vek účastníka sa počíta od roku narodenia a určí sa v deň jeho vstupu do aktivít projektu.</a:t>
                      </a:r>
                      <a:endParaRPr lang="sk-SK" sz="900" b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počet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k termínu 6 mesiacov po ukončení aktivity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áno</a:t>
                      </a:r>
                      <a:endParaRPr lang="sk-SK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áno</a:t>
                      </a:r>
                      <a:endParaRPr lang="sk-SK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462" marR="35462" marT="0" marB="0" anchor="ctr"/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227263" y="558799"/>
            <a:ext cx="45719" cy="45719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1273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300" b="1" dirty="0" smtClean="0">
                <a:solidFill>
                  <a:schemeClr val="accent6"/>
                </a:solidFill>
              </a:rPr>
              <a:t>Ostatné podmienky oprávnenosti</a:t>
            </a:r>
            <a:endParaRPr lang="sk-SK" sz="2300" b="1" dirty="0">
              <a:solidFill>
                <a:schemeClr val="accent6"/>
              </a:solidFill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sk-SK" dirty="0" smtClean="0"/>
              <a:t>Súhrnné čestné vyhlásenie:</a:t>
            </a:r>
          </a:p>
          <a:p>
            <a:pPr lvl="1" algn="just"/>
            <a:r>
              <a:rPr lang="sk-SK" sz="2000" dirty="0"/>
              <a:t>Podmienka nebyť dlžníkom na </a:t>
            </a:r>
            <a:r>
              <a:rPr lang="sk-SK" sz="2000" dirty="0" smtClean="0"/>
              <a:t>daniach</a:t>
            </a:r>
          </a:p>
          <a:p>
            <a:pPr lvl="1" algn="just"/>
            <a:r>
              <a:rPr lang="sk-SK" sz="2000" dirty="0"/>
              <a:t>Podmienka nebyť dlžníkom poistného na zdravotnom </a:t>
            </a:r>
            <a:r>
              <a:rPr lang="sk-SK" sz="2000" dirty="0" smtClean="0"/>
              <a:t>poistení</a:t>
            </a:r>
          </a:p>
          <a:p>
            <a:pPr lvl="1" algn="just"/>
            <a:r>
              <a:rPr lang="sk-SK" sz="2000" dirty="0"/>
              <a:t>Podmienka </a:t>
            </a:r>
            <a:r>
              <a:rPr lang="sk-SK" sz="2000" dirty="0" smtClean="0"/>
              <a:t>nebyť </a:t>
            </a:r>
            <a:r>
              <a:rPr lang="sk-SK" sz="2000" dirty="0"/>
              <a:t>dlžníkom na sociálnom </a:t>
            </a:r>
            <a:r>
              <a:rPr lang="sk-SK" sz="2000" dirty="0" smtClean="0"/>
              <a:t>poistení</a:t>
            </a:r>
          </a:p>
          <a:p>
            <a:pPr lvl="1" algn="just"/>
            <a:r>
              <a:rPr lang="sk-SK" sz="2000" dirty="0"/>
              <a:t>Podmienka, že voči žiadateľovi nie je vedené konkurzné konanie, reštrukturalizačné konanie, nie je v konkurze alebo v </a:t>
            </a:r>
            <a:r>
              <a:rPr lang="sk-SK" sz="2000" dirty="0" smtClean="0"/>
              <a:t>reštrukturalizácii</a:t>
            </a:r>
          </a:p>
          <a:p>
            <a:pPr lvl="1" algn="just"/>
            <a:r>
              <a:rPr lang="sk-SK" sz="2000" dirty="0"/>
              <a:t>Podmienka zákazu vedenia výkonu rozhodnutia voči </a:t>
            </a:r>
            <a:r>
              <a:rPr lang="sk-SK" sz="2000" dirty="0" smtClean="0"/>
              <a:t>žiadateľovi</a:t>
            </a:r>
          </a:p>
          <a:p>
            <a:pPr lvl="1" algn="just"/>
            <a:r>
              <a:rPr lang="sk-SK" sz="2000" dirty="0"/>
              <a:t>Podmienka, že voči žiadateľovi sa nenárokuje vrátenie pomoci na základe rozhodnutia EK, ktorým bola pomoc označená za neoprávnenú a nezlučiteľnú so spoločným </a:t>
            </a:r>
            <a:r>
              <a:rPr lang="sk-SK" sz="2000" dirty="0" smtClean="0"/>
              <a:t>trhom</a:t>
            </a:r>
          </a:p>
          <a:p>
            <a:pPr lvl="1" algn="just"/>
            <a:r>
              <a:rPr lang="sk-SK" sz="2000" dirty="0"/>
              <a:t>Podmienka, že žiadateľ ani jeho štatutárny orgán, ani žiadny člen štatutárneho orgánu, ani prokurista/i, ani osoba splnomocnená zastupovať žiadateľa v konaní o </a:t>
            </a:r>
            <a:r>
              <a:rPr lang="sk-SK" sz="2000" dirty="0" err="1"/>
              <a:t>ŽoNFP</a:t>
            </a:r>
            <a:r>
              <a:rPr lang="sk-SK" sz="2000" dirty="0"/>
              <a:t> neboli právoplatne odsúdení za trestný čin korupcie, za trestný čin poškodzovania finančných záujmov Európskych </a:t>
            </a:r>
          </a:p>
        </p:txBody>
      </p:sp>
    </p:spTree>
    <p:extLst>
      <p:ext uri="{BB962C8B-B14F-4D97-AF65-F5344CB8AC3E}">
        <p14:creationId xmlns:p14="http://schemas.microsoft.com/office/powerpoint/2010/main" val="2786085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539552" y="1268760"/>
            <a:ext cx="8186766" cy="468052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sk-SK" sz="23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sk-SK" sz="2300" b="1" dirty="0" smtClean="0"/>
              <a:t>Názov </a:t>
            </a:r>
            <a:r>
              <a:rPr lang="sk-SK" sz="2300" b="1" dirty="0"/>
              <a:t>výzvy: 		</a:t>
            </a:r>
            <a:endParaRPr lang="sk-SK" sz="23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sk-SK" sz="2400" dirty="0" smtClean="0"/>
              <a:t>Podpora vstupu vybraných skupín mladých ľudí na trh práce</a:t>
            </a:r>
            <a:endParaRPr lang="sk-SK" sz="2400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sk-SK" sz="23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sk-SK" sz="2300" b="1" dirty="0" smtClean="0"/>
              <a:t>Kód </a:t>
            </a:r>
            <a:r>
              <a:rPr lang="sk-SK" sz="2300" b="1" dirty="0"/>
              <a:t>výzvy: 		</a:t>
            </a:r>
            <a:r>
              <a:rPr lang="sk-SK" sz="2400" dirty="0"/>
              <a:t>OP ĽZ DOP </a:t>
            </a:r>
            <a:r>
              <a:rPr lang="sk-SK" sz="2400" dirty="0" smtClean="0"/>
              <a:t>2016/2.1.1/01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sk-SK" sz="2300" b="1" dirty="0" smtClean="0"/>
              <a:t>Operačný program:</a:t>
            </a:r>
            <a:r>
              <a:rPr lang="sk-SK" sz="2300" dirty="0" smtClean="0"/>
              <a:t>	Ľudské zdroje</a:t>
            </a:r>
            <a:endParaRPr lang="sk-SK" sz="2300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sk-SK" sz="2300" b="1" dirty="0" smtClean="0"/>
              <a:t>Poskytovateľ:	</a:t>
            </a:r>
            <a:r>
              <a:rPr lang="sk-SK" sz="2300" dirty="0" smtClean="0"/>
              <a:t>	Implementačná agentúra MPSVR SR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sk-SK" sz="2300" b="1" dirty="0"/>
              <a:t>Prioritná os:</a:t>
            </a:r>
            <a:r>
              <a:rPr lang="sk-SK" sz="2300" dirty="0"/>
              <a:t>		2 Iniciatíva na podporu zamestnanosti mladých ľudí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sk-SK" sz="2300" dirty="0"/>
          </a:p>
        </p:txBody>
      </p:sp>
      <p:sp>
        <p:nvSpPr>
          <p:cNvPr id="4" name="Nadpis 3"/>
          <p:cNvSpPr>
            <a:spLocks noGrp="1"/>
          </p:cNvSpPr>
          <p:nvPr>
            <p:ph type="title" idx="4294967295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sk-SK" sz="3500" b="1" dirty="0" smtClean="0">
                <a:solidFill>
                  <a:schemeClr val="accent6">
                    <a:lumMod val="75000"/>
                  </a:schemeClr>
                </a:solidFill>
              </a:rPr>
              <a:t>Formálne náležitosti</a:t>
            </a:r>
            <a:endParaRPr lang="sk-SK" sz="35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53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300" b="1" dirty="0" smtClean="0">
                <a:solidFill>
                  <a:schemeClr val="accent6"/>
                </a:solidFill>
              </a:rPr>
              <a:t>Ostatné podmienky oprávnenosti</a:t>
            </a:r>
            <a:endParaRPr lang="sk-SK" sz="2300" b="1" dirty="0">
              <a:solidFill>
                <a:schemeClr val="accent6"/>
              </a:solidFill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sk-SK" dirty="0" smtClean="0"/>
              <a:t>Súhrnné čestné vyhlásenie:</a:t>
            </a:r>
          </a:p>
          <a:p>
            <a:pPr marL="0" indent="0" algn="just">
              <a:buNone/>
            </a:pPr>
            <a:r>
              <a:rPr lang="pl-PL" sz="2000" dirty="0"/>
              <a:t> </a:t>
            </a:r>
            <a:r>
              <a:rPr lang="pl-PL" sz="2000" dirty="0" smtClean="0"/>
              <a:t>       </a:t>
            </a:r>
            <a:r>
              <a:rPr lang="pl-PL" sz="2000" dirty="0"/>
              <a:t>–</a:t>
            </a:r>
            <a:r>
              <a:rPr lang="pl-PL" sz="2000" dirty="0" smtClean="0"/>
              <a:t> Podmienka</a:t>
            </a:r>
            <a:r>
              <a:rPr lang="pl-PL" sz="2000" dirty="0"/>
              <a:t>, že žiadateľ nie je v </a:t>
            </a:r>
            <a:r>
              <a:rPr lang="pl-PL" sz="2000" dirty="0" smtClean="0"/>
              <a:t>nútenej  správe</a:t>
            </a:r>
          </a:p>
          <a:p>
            <a:pPr lvl="1" algn="just"/>
            <a:r>
              <a:rPr lang="pl-PL" sz="1900" dirty="0" smtClean="0"/>
              <a:t>Podmienka </a:t>
            </a:r>
            <a:r>
              <a:rPr lang="pl-PL" sz="1900" dirty="0"/>
              <a:t>týkajúca sa administratívnej </a:t>
            </a:r>
            <a:r>
              <a:rPr lang="pl-PL" sz="1900" dirty="0" smtClean="0"/>
              <a:t>a</a:t>
            </a:r>
            <a:r>
              <a:rPr lang="pl-PL" sz="1900" dirty="0"/>
              <a:t> </a:t>
            </a:r>
            <a:r>
              <a:rPr lang="pl-PL" sz="1900" dirty="0" smtClean="0"/>
              <a:t>prevádzkovej kapacity žiadateľa</a:t>
            </a:r>
            <a:endParaRPr lang="pl-PL" sz="1900" dirty="0"/>
          </a:p>
          <a:p>
            <a:pPr lvl="1" algn="just"/>
            <a:r>
              <a:rPr lang="sk-SK" sz="1900" dirty="0" smtClean="0"/>
              <a:t>Podmienka</a:t>
            </a:r>
            <a:r>
              <a:rPr lang="sk-SK" sz="1900" dirty="0"/>
              <a:t>, že žiadateľ nie je v </a:t>
            </a:r>
            <a:r>
              <a:rPr lang="sk-SK" sz="1900" dirty="0" smtClean="0"/>
              <a:t>konflikte záujmov</a:t>
            </a:r>
            <a:endParaRPr lang="sk-SK" sz="1900" dirty="0"/>
          </a:p>
          <a:p>
            <a:pPr lvl="1" algn="just"/>
            <a:r>
              <a:rPr lang="sk-SK" sz="1900" dirty="0" smtClean="0"/>
              <a:t>Podmienka </a:t>
            </a:r>
            <a:r>
              <a:rPr lang="sk-SK" sz="1900" dirty="0"/>
              <a:t>oprávnenosti výdavkov v súvislosti s kvalitou ľudských zdrojov</a:t>
            </a:r>
          </a:p>
          <a:p>
            <a:pPr lvl="1" algn="just"/>
            <a:r>
              <a:rPr lang="sk-SK" sz="1900" dirty="0" smtClean="0"/>
              <a:t>Podmienka </a:t>
            </a:r>
            <a:r>
              <a:rPr lang="sk-SK" sz="1900" dirty="0"/>
              <a:t>oprávnenosti výdavkov v súvislosti s riadením projektu</a:t>
            </a:r>
          </a:p>
          <a:p>
            <a:pPr lvl="1" algn="just"/>
            <a:r>
              <a:rPr lang="sk-SK" sz="1900" dirty="0" smtClean="0"/>
              <a:t>Podmienka </a:t>
            </a:r>
            <a:r>
              <a:rPr lang="sk-SK" sz="1900" dirty="0"/>
              <a:t>oprávnenosti výdavkov v súvislosti so spôsobom zamestnávania odborných pracovníkov </a:t>
            </a:r>
          </a:p>
          <a:p>
            <a:pPr lvl="1" algn="just"/>
            <a:r>
              <a:rPr lang="sk-SK" sz="1900" dirty="0" smtClean="0"/>
              <a:t>Podmienka </a:t>
            </a:r>
            <a:r>
              <a:rPr lang="sk-SK" sz="1900" dirty="0"/>
              <a:t>neporušenia zákazu nelegálnej práce a nelegálneho zamestnávania za obdobie 5 rokov predchádzajúcich podaniu </a:t>
            </a:r>
            <a:r>
              <a:rPr lang="sk-SK" sz="1900" dirty="0" err="1"/>
              <a:t>ŽoNFP</a:t>
            </a:r>
            <a:endParaRPr lang="sk-SK" sz="1900" dirty="0"/>
          </a:p>
          <a:p>
            <a:pPr lvl="1" algn="just"/>
            <a:r>
              <a:rPr lang="sk-SK" sz="1900" dirty="0" smtClean="0"/>
              <a:t>Oprávnenosť </a:t>
            </a:r>
            <a:r>
              <a:rPr lang="sk-SK" sz="1900" dirty="0"/>
              <a:t>z hľadiska súladu s HP</a:t>
            </a:r>
          </a:p>
        </p:txBody>
      </p:sp>
    </p:spTree>
    <p:extLst>
      <p:ext uri="{BB962C8B-B14F-4D97-AF65-F5344CB8AC3E}">
        <p14:creationId xmlns:p14="http://schemas.microsoft.com/office/powerpoint/2010/main" val="6986873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300" b="1" dirty="0" smtClean="0">
                <a:solidFill>
                  <a:schemeClr val="accent6"/>
                </a:solidFill>
              </a:rPr>
              <a:t>Ostatné podmienky oprávnenosti</a:t>
            </a:r>
            <a:endParaRPr lang="sk-SK" sz="2300" b="1" dirty="0">
              <a:solidFill>
                <a:schemeClr val="accent6"/>
              </a:solidFill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741987"/>
          </a:xfrm>
        </p:spPr>
        <p:txBody>
          <a:bodyPr>
            <a:normAutofit/>
          </a:bodyPr>
          <a:lstStyle/>
          <a:p>
            <a:pPr algn="just"/>
            <a:r>
              <a:rPr lang="sk-SK" sz="2000" dirty="0"/>
              <a:t>Právna forma/ konkrétny oprávnený </a:t>
            </a:r>
            <a:r>
              <a:rPr lang="sk-SK" sz="2000" dirty="0" smtClean="0"/>
              <a:t>žiadateľ – výpis z registra nie starší ako 3 mesiace (alebo iný relevantný doklad)</a:t>
            </a:r>
          </a:p>
          <a:p>
            <a:pPr algn="just"/>
            <a:r>
              <a:rPr lang="sk-SK" sz="2000" dirty="0"/>
              <a:t>Podmienka finančnej spôsobilosti spolufinancovania </a:t>
            </a:r>
            <a:r>
              <a:rPr lang="sk-SK" sz="2000" dirty="0" smtClean="0"/>
              <a:t>projektu – účtovná uzávierka a napr. výpis z bankového účtu (alebo iný relevantný doklad)</a:t>
            </a:r>
          </a:p>
          <a:p>
            <a:pPr algn="just"/>
            <a:r>
              <a:rPr lang="sk-SK" sz="1900" dirty="0"/>
              <a:t>Podmienka, že žiadateľ má schválený program rozvoja a príslušnú územnoplánovaciu dokumentáciu - Uznesenie (výpis z uznesenia) zastupiteľstva o schválení programu rozvoja a príslušnej územnoplánovacej dokumentácie </a:t>
            </a:r>
            <a:r>
              <a:rPr lang="sk-SK" sz="1900" dirty="0" smtClean="0"/>
              <a:t>(len pre relevantné subjekty)</a:t>
            </a:r>
          </a:p>
          <a:p>
            <a:pPr algn="just"/>
            <a:r>
              <a:rPr lang="sk-SK" sz="1900" dirty="0"/>
              <a:t>Podmienka, že žiadateľ, ktorým je právnická osoba, nemá právoplatným rozsudkom uložený trest zákazu prijímať dotácie alebo subvencie - Výpis z registra trestov </a:t>
            </a:r>
            <a:r>
              <a:rPr lang="sk-SK" sz="1900" dirty="0" smtClean="0"/>
              <a:t>(nie starší ako 3 mesiace)</a:t>
            </a:r>
          </a:p>
          <a:p>
            <a:pPr algn="just"/>
            <a:r>
              <a:rPr lang="sk-SK" sz="1900" dirty="0"/>
              <a:t>Osobitné podmienky oprávnenosti </a:t>
            </a:r>
            <a:r>
              <a:rPr lang="sk-SK" sz="1900" dirty="0" smtClean="0"/>
              <a:t>žiadateľa - </a:t>
            </a:r>
            <a:r>
              <a:rPr lang="pl-PL" sz="1900" dirty="0"/>
              <a:t>Výpis z obchodného alebo iného </a:t>
            </a:r>
            <a:r>
              <a:rPr lang="pl-PL" sz="1900" dirty="0" smtClean="0"/>
              <a:t>registra (nie starší ako 3 mesiace)</a:t>
            </a:r>
          </a:p>
        </p:txBody>
      </p:sp>
    </p:spTree>
    <p:extLst>
      <p:ext uri="{BB962C8B-B14F-4D97-AF65-F5344CB8AC3E}">
        <p14:creationId xmlns:p14="http://schemas.microsoft.com/office/powerpoint/2010/main" val="22648576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300" b="1" dirty="0" smtClean="0">
                <a:solidFill>
                  <a:schemeClr val="accent6"/>
                </a:solidFill>
              </a:rPr>
              <a:t>Ostatné podmienky oprávnenosti</a:t>
            </a:r>
            <a:endParaRPr lang="sk-SK" sz="2300" b="1" dirty="0">
              <a:solidFill>
                <a:schemeClr val="accent6"/>
              </a:solidFill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/>
          </a:bodyPr>
          <a:lstStyle/>
          <a:p>
            <a:pPr algn="just"/>
            <a:endParaRPr lang="sk-SK" sz="1900" dirty="0" smtClean="0"/>
          </a:p>
          <a:p>
            <a:pPr algn="just"/>
            <a:r>
              <a:rPr lang="sk-SK" sz="1800" dirty="0"/>
              <a:t>Oprávnený žiadateľ musí byť </a:t>
            </a:r>
            <a:r>
              <a:rPr lang="sk-SK" sz="1800" b="1" dirty="0"/>
              <a:t>kontinuálne registrovaný/evidovaný </a:t>
            </a:r>
            <a:r>
              <a:rPr lang="sk-SK" sz="1800" dirty="0"/>
              <a:t>v príslušnej oblasti činnosti a túto činnosť vykonávať bez prerušenia alebo pozastavenia oprávnenia na jej vykonávanie </a:t>
            </a:r>
            <a:r>
              <a:rPr lang="sk-SK" sz="1800" b="1" dirty="0"/>
              <a:t>podobu minimálne 2 roky ku dňu </a:t>
            </a:r>
            <a:r>
              <a:rPr lang="sk-SK" sz="1800" b="1" dirty="0" smtClean="0"/>
              <a:t>predloženia </a:t>
            </a:r>
            <a:r>
              <a:rPr lang="sk-SK" sz="1800" dirty="0" err="1"/>
              <a:t>ŽoNFP</a:t>
            </a:r>
            <a:r>
              <a:rPr lang="sk-SK" sz="1800" dirty="0" smtClean="0"/>
              <a:t>.</a:t>
            </a:r>
            <a:endParaRPr lang="sk-SK" sz="1900" dirty="0"/>
          </a:p>
          <a:p>
            <a:pPr algn="just"/>
            <a:r>
              <a:rPr lang="sk-SK" sz="1900" dirty="0" smtClean="0"/>
              <a:t>Podmienky </a:t>
            </a:r>
            <a:r>
              <a:rPr lang="sk-SK" sz="1900" dirty="0"/>
              <a:t>týkajúce sa štátnej pomoci - Čestné vyhlásenie o čerpaní podpory </a:t>
            </a:r>
            <a:r>
              <a:rPr lang="sk-SK" sz="1900" dirty="0" err="1"/>
              <a:t>de</a:t>
            </a:r>
            <a:r>
              <a:rPr lang="sk-SK" sz="1900" dirty="0"/>
              <a:t> </a:t>
            </a:r>
            <a:r>
              <a:rPr lang="sk-SK" sz="1900" dirty="0" err="1"/>
              <a:t>minimis</a:t>
            </a:r>
            <a:r>
              <a:rPr lang="sk-SK" sz="1900" dirty="0"/>
              <a:t> </a:t>
            </a:r>
            <a:endParaRPr lang="sk-SK" sz="1900" dirty="0" smtClean="0"/>
          </a:p>
          <a:p>
            <a:pPr algn="just"/>
            <a:r>
              <a:rPr lang="sk-SK" sz="1900" dirty="0"/>
              <a:t>Podmienka súhlasu so spracovaním osobných </a:t>
            </a:r>
            <a:r>
              <a:rPr lang="sk-SK" sz="1900" dirty="0" smtClean="0"/>
              <a:t>údajov – Súhlas</a:t>
            </a:r>
          </a:p>
          <a:p>
            <a:pPr marL="0" indent="0" algn="just">
              <a:buNone/>
            </a:pPr>
            <a:endParaRPr lang="sk-SK" sz="1900" dirty="0" smtClean="0"/>
          </a:p>
          <a:p>
            <a:pPr algn="just"/>
            <a:r>
              <a:rPr lang="sk-SK" sz="1900" dirty="0" smtClean="0"/>
              <a:t>V prípade, že z akéhokoľvek dôvodu žiadateľ nemusí predložiť niektorú z príloh, musí miesto nej predložiť vyplnené Čestné vyhlásenie žiadateľa o nepredložení príloh/y žiadosti o NFP (</a:t>
            </a:r>
            <a:r>
              <a:rPr lang="sk-SK" sz="1900" b="1" dirty="0" smtClean="0">
                <a:solidFill>
                  <a:srgbClr val="C00000"/>
                </a:solidFill>
                <a:hlinkClick r:id="rId5" action="ppaction://hlinkfile"/>
              </a:rPr>
              <a:t>tu</a:t>
            </a:r>
            <a:r>
              <a:rPr lang="sk-SK" sz="1900" dirty="0" smtClean="0"/>
              <a:t>)</a:t>
            </a:r>
            <a:endParaRPr lang="sk-SK" sz="1900" dirty="0"/>
          </a:p>
        </p:txBody>
      </p:sp>
    </p:spTree>
    <p:extLst>
      <p:ext uri="{BB962C8B-B14F-4D97-AF65-F5344CB8AC3E}">
        <p14:creationId xmlns:p14="http://schemas.microsoft.com/office/powerpoint/2010/main" val="17291387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k-SK" sz="2300" b="1" dirty="0">
              <a:solidFill>
                <a:schemeClr val="accent6"/>
              </a:solidFill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/>
          </a:bodyPr>
          <a:lstStyle/>
          <a:p>
            <a:pPr algn="just"/>
            <a:endParaRPr lang="sk-SK" sz="1900" dirty="0" smtClean="0"/>
          </a:p>
          <a:p>
            <a:pPr algn="just"/>
            <a:endParaRPr lang="sk-SK" sz="1900" dirty="0"/>
          </a:p>
          <a:p>
            <a:pPr algn="just"/>
            <a:endParaRPr lang="sk-SK" sz="1900" dirty="0" smtClean="0"/>
          </a:p>
          <a:p>
            <a:pPr algn="just"/>
            <a:endParaRPr lang="sk-SK" sz="1900" dirty="0"/>
          </a:p>
          <a:p>
            <a:pPr algn="just"/>
            <a:endParaRPr lang="sk-SK" sz="1900" dirty="0" smtClean="0"/>
          </a:p>
          <a:p>
            <a:pPr marL="0" indent="0" algn="ctr">
              <a:buNone/>
            </a:pPr>
            <a:r>
              <a:rPr lang="sk-SK" b="1" dirty="0" smtClean="0"/>
              <a:t>Ďakujem za pozornosť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31737381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620688"/>
            <a:ext cx="8424936" cy="5112568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sk-SK" sz="32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Formálne náležitosti</a:t>
            </a:r>
            <a:endParaRPr lang="sk-SK" sz="3200" b="1" dirty="0" smtClean="0">
              <a:latin typeface="+mj-lt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sk-SK" sz="20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sk-SK" sz="2000" b="1" dirty="0" smtClean="0"/>
              <a:t>Investičná </a:t>
            </a:r>
            <a:r>
              <a:rPr lang="sk-SK" sz="2000" b="1" dirty="0"/>
              <a:t>priorita:</a:t>
            </a:r>
            <a:r>
              <a:rPr lang="sk-SK" sz="2000" dirty="0"/>
              <a:t>	2.1 Trvalo udržateľná integrácia mladých ľudí, najmä tých, ktorí nie sú zamestnaní, ani nie sú v procese vzdelávania alebo odbornej prípravy, na trh práce, vrátane mladých ľudí ohrozených sociálnym vylúčením a mladých ľudí z </a:t>
            </a:r>
            <a:r>
              <a:rPr lang="sk-SK" sz="2000" dirty="0" err="1"/>
              <a:t>marginalizovaných</a:t>
            </a:r>
            <a:r>
              <a:rPr lang="sk-SK" sz="2000" dirty="0"/>
              <a:t> komunít, vrátane vykonávania systému záruk pre mladých </a:t>
            </a:r>
            <a:r>
              <a:rPr lang="sk-SK" sz="2000" dirty="0" smtClean="0"/>
              <a:t>ľudí</a:t>
            </a:r>
          </a:p>
          <a:p>
            <a:pPr marL="0" indent="0" algn="just">
              <a:spcBef>
                <a:spcPts val="0"/>
              </a:spcBef>
              <a:buNone/>
            </a:pPr>
            <a:endParaRPr lang="sk-SK" sz="20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sk-SK" sz="2000" b="1" dirty="0" smtClean="0"/>
              <a:t>Špecifický </a:t>
            </a:r>
            <a:r>
              <a:rPr lang="sk-SK" sz="2000" b="1" dirty="0"/>
              <a:t>cieľ:</a:t>
            </a:r>
            <a:r>
              <a:rPr lang="sk-SK" sz="2000" dirty="0"/>
              <a:t>	</a:t>
            </a:r>
            <a:r>
              <a:rPr lang="sk-SK" sz="2000" dirty="0" smtClean="0"/>
              <a:t>	</a:t>
            </a:r>
            <a:r>
              <a:rPr lang="sk-SK" sz="2000" dirty="0"/>
              <a:t>2.1.1 Zavedením záruky pre mladých nezamestnaných ľudí (</a:t>
            </a:r>
            <a:r>
              <a:rPr lang="sk-SK" sz="2000" dirty="0" err="1"/>
              <a:t>UoZ</a:t>
            </a:r>
            <a:r>
              <a:rPr lang="sk-SK" sz="2000" dirty="0"/>
              <a:t>), ktorí patria k NEET, zvýšiť zamestnanosť, </a:t>
            </a:r>
            <a:r>
              <a:rPr lang="sk-SK" sz="2000" dirty="0" err="1"/>
              <a:t>zamestnateľnosť</a:t>
            </a:r>
            <a:r>
              <a:rPr lang="sk-SK" sz="2000" dirty="0"/>
              <a:t> a účasť mladých ľudí na trhu </a:t>
            </a:r>
            <a:r>
              <a:rPr lang="sk-SK" sz="2000" dirty="0" smtClean="0"/>
              <a:t>práce</a:t>
            </a:r>
          </a:p>
          <a:p>
            <a:pPr marL="0" indent="0" algn="just">
              <a:spcBef>
                <a:spcPts val="0"/>
              </a:spcBef>
              <a:buNone/>
            </a:pPr>
            <a:endParaRPr lang="sk-SK" sz="20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sk-SK" sz="2000" b="1" dirty="0" smtClean="0"/>
              <a:t>Fond</a:t>
            </a:r>
            <a:r>
              <a:rPr lang="sk-SK" sz="2000" b="1" dirty="0"/>
              <a:t>:</a:t>
            </a:r>
            <a:r>
              <a:rPr lang="sk-SK" sz="2000" dirty="0"/>
              <a:t>			Európsky sociálny </a:t>
            </a:r>
            <a:r>
              <a:rPr lang="sk-SK" sz="2000" dirty="0" smtClean="0"/>
              <a:t>fond</a:t>
            </a:r>
          </a:p>
          <a:p>
            <a:pPr marL="0" indent="0" algn="just">
              <a:spcBef>
                <a:spcPts val="0"/>
              </a:spcBef>
              <a:buNone/>
            </a:pPr>
            <a:endParaRPr lang="sk-SK" sz="20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it-IT" sz="2000" b="1" dirty="0" smtClean="0"/>
              <a:t>Schéma </a:t>
            </a:r>
            <a:r>
              <a:rPr lang="it-IT" sz="2000" b="1" dirty="0"/>
              <a:t>pomoci de </a:t>
            </a:r>
            <a:r>
              <a:rPr lang="it-IT" sz="2000" b="1" dirty="0" smtClean="0"/>
              <a:t>minimis</a:t>
            </a:r>
            <a:r>
              <a:rPr lang="sk-SK" sz="2000" b="1" dirty="0" smtClean="0"/>
              <a:t>: </a:t>
            </a:r>
            <a:r>
              <a:rPr lang="sk-SK" sz="2000" dirty="0" smtClean="0"/>
              <a:t>uplatňuje sa schéma </a:t>
            </a:r>
            <a:r>
              <a:rPr lang="sk-SK" sz="2000" b="1" dirty="0"/>
              <a:t>DM č. 1/2015</a:t>
            </a:r>
          </a:p>
        </p:txBody>
      </p:sp>
    </p:spTree>
    <p:extLst>
      <p:ext uri="{BB962C8B-B14F-4D97-AF65-F5344CB8AC3E}">
        <p14:creationId xmlns:p14="http://schemas.microsoft.com/office/powerpoint/2010/main" val="252214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539552" y="1268760"/>
            <a:ext cx="8186766" cy="4464496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sk-SK" sz="2500" b="1" dirty="0">
                <a:solidFill>
                  <a:prstClr val="black"/>
                </a:solidFill>
              </a:rPr>
              <a:t>Vyhlásenie výzvy:</a:t>
            </a:r>
            <a:r>
              <a:rPr lang="sk-SK" sz="2500" dirty="0">
                <a:solidFill>
                  <a:prstClr val="black"/>
                </a:solidFill>
              </a:rPr>
              <a:t>	</a:t>
            </a:r>
            <a:r>
              <a:rPr lang="sk-SK" sz="2500" dirty="0" smtClean="0">
                <a:solidFill>
                  <a:prstClr val="black"/>
                </a:solidFill>
              </a:rPr>
              <a:t>30.12.2016</a:t>
            </a:r>
          </a:p>
          <a:p>
            <a:pPr marL="0" lvl="0" indent="0">
              <a:spcBef>
                <a:spcPts val="0"/>
              </a:spcBef>
              <a:buNone/>
            </a:pPr>
            <a:endParaRPr lang="sk-SK" sz="2500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sk-SK" sz="2500" b="1" dirty="0">
                <a:solidFill>
                  <a:prstClr val="black"/>
                </a:solidFill>
              </a:rPr>
              <a:t>Typ výzvy:</a:t>
            </a:r>
            <a:r>
              <a:rPr lang="sk-SK" sz="2500" dirty="0">
                <a:solidFill>
                  <a:prstClr val="black"/>
                </a:solidFill>
              </a:rPr>
              <a:t>		</a:t>
            </a:r>
            <a:r>
              <a:rPr lang="sk-SK" sz="2500" dirty="0" smtClean="0">
                <a:solidFill>
                  <a:prstClr val="black"/>
                </a:solidFill>
              </a:rPr>
              <a:t>otvorená</a:t>
            </a:r>
          </a:p>
          <a:p>
            <a:pPr marL="0" lvl="0" indent="0">
              <a:spcBef>
                <a:spcPts val="0"/>
              </a:spcBef>
              <a:buNone/>
            </a:pPr>
            <a:endParaRPr lang="sk-SK" sz="2500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sk-SK" sz="2500" b="1" dirty="0">
                <a:solidFill>
                  <a:prstClr val="black"/>
                </a:solidFill>
              </a:rPr>
              <a:t>Termíny </a:t>
            </a:r>
            <a:r>
              <a:rPr lang="sk-SK" sz="2500" b="1" dirty="0" smtClean="0">
                <a:solidFill>
                  <a:prstClr val="black"/>
                </a:solidFill>
              </a:rPr>
              <a:t>uzavretia kôl výzvy sú:</a:t>
            </a:r>
            <a:r>
              <a:rPr lang="sk-SK" sz="2500" dirty="0">
                <a:solidFill>
                  <a:prstClr val="black"/>
                </a:solidFill>
              </a:rPr>
              <a:t> </a:t>
            </a:r>
            <a:r>
              <a:rPr lang="sk-SK" sz="2500" dirty="0" smtClean="0">
                <a:solidFill>
                  <a:prstClr val="black"/>
                </a:solidFill>
              </a:rPr>
              <a:t>	1</a:t>
            </a:r>
            <a:r>
              <a:rPr lang="sk-SK" sz="2500" dirty="0">
                <a:solidFill>
                  <a:prstClr val="black"/>
                </a:solidFill>
              </a:rPr>
              <a:t>. </a:t>
            </a:r>
            <a:r>
              <a:rPr lang="sk-SK" sz="2500" dirty="0" smtClean="0">
                <a:solidFill>
                  <a:prstClr val="black"/>
                </a:solidFill>
              </a:rPr>
              <a:t>kola </a:t>
            </a:r>
            <a:r>
              <a:rPr lang="sk-SK" sz="2500" dirty="0">
                <a:solidFill>
                  <a:prstClr val="black"/>
                </a:solidFill>
              </a:rPr>
              <a:t>– </a:t>
            </a:r>
            <a:r>
              <a:rPr lang="sk-SK" sz="2500" dirty="0" smtClean="0"/>
              <a:t>01.03.2017</a:t>
            </a:r>
            <a:endParaRPr lang="sk-SK" sz="2500" dirty="0"/>
          </a:p>
          <a:p>
            <a:pPr marL="0" lvl="0" indent="0">
              <a:spcBef>
                <a:spcPts val="0"/>
              </a:spcBef>
              <a:buNone/>
            </a:pPr>
            <a:r>
              <a:rPr lang="sk-SK" sz="2500" dirty="0"/>
              <a:t>			</a:t>
            </a:r>
            <a:r>
              <a:rPr lang="sk-SK" sz="2500" dirty="0" smtClean="0"/>
              <a:t>		2</a:t>
            </a:r>
            <a:r>
              <a:rPr lang="sk-SK" sz="2500" dirty="0"/>
              <a:t>. </a:t>
            </a:r>
            <a:r>
              <a:rPr lang="sk-SK" sz="2500" dirty="0" smtClean="0"/>
              <a:t>kola </a:t>
            </a:r>
            <a:r>
              <a:rPr lang="sk-SK" sz="2500" dirty="0"/>
              <a:t>– </a:t>
            </a:r>
            <a:r>
              <a:rPr lang="sk-SK" sz="2500" dirty="0" smtClean="0"/>
              <a:t>28.04.2017</a:t>
            </a:r>
            <a:r>
              <a:rPr lang="sk-SK" sz="2500" dirty="0"/>
              <a:t>					</a:t>
            </a:r>
            <a:r>
              <a:rPr lang="sk-SK" sz="2500" dirty="0" smtClean="0"/>
              <a:t>	3</a:t>
            </a:r>
            <a:r>
              <a:rPr lang="sk-SK" sz="2500" dirty="0"/>
              <a:t>. kola – </a:t>
            </a:r>
            <a:r>
              <a:rPr lang="sk-SK" sz="2500" dirty="0" smtClean="0"/>
              <a:t>30.06.2017</a:t>
            </a:r>
            <a:endParaRPr lang="sk-SK" sz="2500" dirty="0" smtClean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 lang="sk-SK" sz="2500" dirty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k-SK" sz="2800" dirty="0" smtClean="0"/>
              <a:t>Iniciatíva </a:t>
            </a:r>
            <a:r>
              <a:rPr lang="sk-SK" sz="2800" dirty="0"/>
              <a:t>na podporu zamestnanosti mladých </a:t>
            </a:r>
            <a:r>
              <a:rPr lang="sk-SK" sz="2800" dirty="0" smtClean="0"/>
              <a:t>ľudí - do </a:t>
            </a:r>
            <a:r>
              <a:rPr lang="sk-SK" sz="2800" b="1" dirty="0" smtClean="0"/>
              <a:t>30.9.2018 </a:t>
            </a:r>
            <a:endParaRPr lang="sk-SK" sz="2800" dirty="0"/>
          </a:p>
          <a:p>
            <a:pPr marL="0" indent="0">
              <a:spcBef>
                <a:spcPts val="0"/>
              </a:spcBef>
              <a:buNone/>
            </a:pPr>
            <a:endParaRPr lang="sk-SK" sz="2500" b="1" dirty="0"/>
          </a:p>
          <a:p>
            <a:pPr marL="0" indent="0">
              <a:spcBef>
                <a:spcPts val="0"/>
              </a:spcBef>
              <a:buNone/>
            </a:pPr>
            <a:endParaRPr lang="sk-SK" sz="2100" dirty="0" smtClean="0"/>
          </a:p>
        </p:txBody>
      </p:sp>
      <p:sp>
        <p:nvSpPr>
          <p:cNvPr id="7" name="Nadpis 3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Časový </a:t>
            </a:r>
            <a:r>
              <a:rPr lang="pl-PL" sz="2800" b="1" dirty="0">
                <a:solidFill>
                  <a:schemeClr val="accent6">
                    <a:lumMod val="75000"/>
                  </a:schemeClr>
                </a:solidFill>
              </a:rPr>
              <a:t>harmonogram konania o ŽoNFP</a:t>
            </a:r>
            <a:endParaRPr lang="sk-SK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13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539552" y="1268760"/>
            <a:ext cx="8186766" cy="44644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k-SK" sz="2600" b="1" dirty="0" smtClean="0">
                <a:solidFill>
                  <a:srgbClr val="000000"/>
                </a:solidFill>
              </a:rPr>
              <a:t>Forma príspevku</a:t>
            </a:r>
            <a:r>
              <a:rPr lang="sk-SK" sz="2600" dirty="0" smtClean="0">
                <a:solidFill>
                  <a:srgbClr val="000000"/>
                </a:solidFill>
              </a:rPr>
              <a:t>: Nenávratný grant (</a:t>
            </a:r>
            <a:r>
              <a:rPr lang="sk-SK" sz="2600" dirty="0"/>
              <a:t>nenávratný finančný </a:t>
            </a:r>
            <a:r>
              <a:rPr lang="sk-SK" sz="2600" dirty="0" smtClean="0"/>
              <a:t>príspevok) </a:t>
            </a:r>
          </a:p>
          <a:p>
            <a:pPr marL="0" indent="0">
              <a:buNone/>
            </a:pPr>
            <a:r>
              <a:rPr lang="sk-SK" sz="2600" b="1" dirty="0" smtClean="0"/>
              <a:t>Alokácia</a:t>
            </a:r>
            <a:r>
              <a:rPr lang="sk-SK" sz="2600" dirty="0"/>
              <a:t>: </a:t>
            </a:r>
            <a:r>
              <a:rPr lang="sk-SK" sz="2600" dirty="0" smtClean="0"/>
              <a:t>12 015 </a:t>
            </a:r>
            <a:r>
              <a:rPr lang="sk-SK" sz="2600" dirty="0"/>
              <a:t>000,- </a:t>
            </a:r>
            <a:r>
              <a:rPr lang="sk-SK" sz="2600" dirty="0" smtClean="0"/>
              <a:t>EUR (z dôvodu skrátenia oprávneného obdobia)</a:t>
            </a:r>
          </a:p>
          <a:p>
            <a:pPr marL="0" indent="0">
              <a:buNone/>
            </a:pPr>
            <a:endParaRPr lang="sk-SK" sz="2600" b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sk-SK" sz="2600" b="1" dirty="0" smtClean="0">
                <a:solidFill>
                  <a:srgbClr val="000000"/>
                </a:solidFill>
              </a:rPr>
              <a:t>Spôsob </a:t>
            </a:r>
            <a:r>
              <a:rPr lang="sk-SK" sz="2600" b="1" dirty="0">
                <a:solidFill>
                  <a:srgbClr val="000000"/>
                </a:solidFill>
              </a:rPr>
              <a:t>financovania:</a:t>
            </a:r>
            <a:r>
              <a:rPr lang="sk-SK" sz="2600" dirty="0">
                <a:solidFill>
                  <a:srgbClr val="000000"/>
                </a:solidFill>
              </a:rPr>
              <a:t> </a:t>
            </a:r>
            <a:r>
              <a:rPr lang="sk-SK" sz="2600" dirty="0" smtClean="0">
                <a:solidFill>
                  <a:srgbClr val="000000"/>
                </a:solidFill>
              </a:rPr>
              <a:t>systém </a:t>
            </a:r>
            <a:r>
              <a:rPr lang="sk-SK" sz="2600" dirty="0">
                <a:solidFill>
                  <a:srgbClr val="000000"/>
                </a:solidFill>
              </a:rPr>
              <a:t>zálohových platieb</a:t>
            </a:r>
          </a:p>
          <a:p>
            <a:pPr marL="0" indent="0">
              <a:buNone/>
            </a:pPr>
            <a:r>
              <a:rPr lang="sk-SK" sz="2600" dirty="0" smtClean="0">
                <a:solidFill>
                  <a:srgbClr val="000000"/>
                </a:solidFill>
              </a:rPr>
              <a:t>	</a:t>
            </a:r>
            <a:r>
              <a:rPr lang="sk-SK" sz="2600" dirty="0">
                <a:solidFill>
                  <a:srgbClr val="000000"/>
                </a:solidFill>
              </a:rPr>
              <a:t>	 </a:t>
            </a:r>
            <a:r>
              <a:rPr lang="sk-SK" sz="2600" dirty="0" smtClean="0">
                <a:solidFill>
                  <a:srgbClr val="000000"/>
                </a:solidFill>
              </a:rPr>
              <a:t>   systém </a:t>
            </a:r>
            <a:r>
              <a:rPr lang="sk-SK" sz="2600" dirty="0">
                <a:solidFill>
                  <a:srgbClr val="000000"/>
                </a:solidFill>
              </a:rPr>
              <a:t>refundácie</a:t>
            </a:r>
          </a:p>
          <a:p>
            <a:pPr marL="0" indent="0">
              <a:buNone/>
            </a:pPr>
            <a:r>
              <a:rPr lang="sk-SK" sz="2600" dirty="0" smtClean="0">
                <a:solidFill>
                  <a:srgbClr val="000000"/>
                </a:solidFill>
              </a:rPr>
              <a:t>		    kombinácia </a:t>
            </a:r>
            <a:r>
              <a:rPr lang="sk-SK" sz="2600" dirty="0">
                <a:solidFill>
                  <a:srgbClr val="000000"/>
                </a:solidFill>
              </a:rPr>
              <a:t>systému zálohových platieb a </a:t>
            </a:r>
            <a:r>
              <a:rPr lang="sk-SK" sz="2600" dirty="0" smtClean="0">
                <a:solidFill>
                  <a:srgbClr val="000000"/>
                </a:solidFill>
              </a:rPr>
              <a:t>systému refundácie</a:t>
            </a:r>
          </a:p>
          <a:p>
            <a:pPr marL="0" indent="0">
              <a:buNone/>
            </a:pPr>
            <a:endParaRPr lang="sk-SK" sz="26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sk-SK" sz="2600" b="1" dirty="0">
                <a:solidFill>
                  <a:srgbClr val="000000"/>
                </a:solidFill>
              </a:rPr>
              <a:t>Minimálna výška príspevku: </a:t>
            </a:r>
            <a:r>
              <a:rPr lang="sk-SK" sz="2600" dirty="0" smtClean="0"/>
              <a:t> nie je stanovená</a:t>
            </a:r>
            <a:endParaRPr lang="sk-SK" sz="26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sk-SK" sz="2600" b="1" dirty="0">
                <a:solidFill>
                  <a:srgbClr val="000000"/>
                </a:solidFill>
              </a:rPr>
              <a:t>Maximálna výška príspevku: </a:t>
            </a:r>
            <a:r>
              <a:rPr lang="sk-SK" sz="2600" dirty="0"/>
              <a:t>150 000 </a:t>
            </a:r>
            <a:r>
              <a:rPr lang="sk-SK" sz="2600" dirty="0">
                <a:solidFill>
                  <a:srgbClr val="000000"/>
                </a:solidFill>
              </a:rPr>
              <a:t>€ </a:t>
            </a:r>
            <a:endParaRPr lang="sk-SK" sz="26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sk-SK" sz="26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sk-SK" sz="2600" b="1" dirty="0" smtClean="0"/>
              <a:t>Maximálna </a:t>
            </a:r>
            <a:r>
              <a:rPr lang="sk-SK" sz="2600" b="1" dirty="0"/>
              <a:t>suma NFP </a:t>
            </a:r>
            <a:r>
              <a:rPr lang="sk-SK" sz="2600" dirty="0"/>
              <a:t> sa rovná počtu osôb z CS, u ktorých žiadateľ plánuje dokončiť intervenciu, vynásobenému sumou </a:t>
            </a:r>
            <a:r>
              <a:rPr lang="sk-SK" sz="2600" dirty="0" smtClean="0"/>
              <a:t>3 100 </a:t>
            </a:r>
            <a:r>
              <a:rPr lang="sk-SK" sz="2600" dirty="0"/>
              <a:t>€. </a:t>
            </a:r>
          </a:p>
          <a:p>
            <a:pPr marL="0" indent="0">
              <a:buNone/>
            </a:pPr>
            <a:endParaRPr lang="sk-SK" sz="23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sk-SK" sz="2600" b="1" dirty="0">
                <a:solidFill>
                  <a:srgbClr val="000000"/>
                </a:solidFill>
              </a:rPr>
              <a:t>Minimálna dĺžka realizácie projektu:</a:t>
            </a:r>
            <a:r>
              <a:rPr lang="sk-SK" sz="2600" dirty="0">
                <a:solidFill>
                  <a:srgbClr val="000000"/>
                </a:solidFill>
              </a:rPr>
              <a:t> </a:t>
            </a:r>
            <a:r>
              <a:rPr lang="sk-SK" sz="2600" dirty="0" smtClean="0">
                <a:solidFill>
                  <a:srgbClr val="000000"/>
                </a:solidFill>
              </a:rPr>
              <a:t>6 </a:t>
            </a:r>
            <a:r>
              <a:rPr lang="sk-SK" sz="2600" dirty="0">
                <a:solidFill>
                  <a:srgbClr val="000000"/>
                </a:solidFill>
              </a:rPr>
              <a:t>mesiacov </a:t>
            </a:r>
          </a:p>
          <a:p>
            <a:pPr marL="0" indent="0">
              <a:buNone/>
            </a:pPr>
            <a:r>
              <a:rPr lang="sk-SK" sz="2600" b="1" dirty="0">
                <a:solidFill>
                  <a:srgbClr val="000000"/>
                </a:solidFill>
              </a:rPr>
              <a:t>Maximálna dĺžka realizácie projektu: </a:t>
            </a:r>
            <a:r>
              <a:rPr lang="sk-SK" sz="2600" dirty="0" smtClean="0">
                <a:solidFill>
                  <a:srgbClr val="000000"/>
                </a:solidFill>
              </a:rPr>
              <a:t>18 </a:t>
            </a:r>
            <a:r>
              <a:rPr lang="sk-SK" sz="2600" dirty="0">
                <a:solidFill>
                  <a:srgbClr val="000000"/>
                </a:solidFill>
              </a:rPr>
              <a:t>mesiacov</a:t>
            </a:r>
          </a:p>
          <a:p>
            <a:pPr marL="0" indent="0">
              <a:spcBef>
                <a:spcPts val="0"/>
              </a:spcBef>
              <a:buNone/>
            </a:pPr>
            <a:endParaRPr lang="sk-SK" sz="2200" b="1" dirty="0"/>
          </a:p>
        </p:txBody>
      </p:sp>
      <p:sp>
        <p:nvSpPr>
          <p:cNvPr id="7" name="Nadpis 3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sk-SK" sz="2400" b="1" dirty="0" smtClean="0">
                <a:solidFill>
                  <a:srgbClr val="F79646">
                    <a:lumMod val="75000"/>
                  </a:srgbClr>
                </a:solidFill>
              </a:rPr>
              <a:t>Výška </a:t>
            </a:r>
            <a:r>
              <a:rPr lang="sk-SK" sz="2400" b="1" dirty="0">
                <a:solidFill>
                  <a:srgbClr val="F79646">
                    <a:lumMod val="75000"/>
                  </a:srgbClr>
                </a:solidFill>
              </a:rPr>
              <a:t>príspevku a časová oprávnenosť realizácie projektu</a:t>
            </a:r>
          </a:p>
        </p:txBody>
      </p:sp>
    </p:spTree>
    <p:extLst>
      <p:ext uri="{BB962C8B-B14F-4D97-AF65-F5344CB8AC3E}">
        <p14:creationId xmlns:p14="http://schemas.microsoft.com/office/powerpoint/2010/main" val="141978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23528" y="424631"/>
            <a:ext cx="8330782" cy="4876577"/>
          </a:xfrm>
        </p:spPr>
        <p:txBody>
          <a:bodyPr>
            <a:normAutofit fontScale="70000" lnSpcReduction="20000"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sk-SK" sz="3300" b="1" dirty="0" smtClean="0">
                <a:solidFill>
                  <a:srgbClr val="F79646">
                    <a:lumMod val="75000"/>
                  </a:srgbClr>
                </a:solidFill>
              </a:rPr>
              <a:t>Podmienky poskytnutia príspevku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sk-SK" sz="2200" b="1" dirty="0" smtClean="0">
              <a:solidFill>
                <a:srgbClr val="F79646">
                  <a:lumMod val="75000"/>
                </a:srgbClr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sk-SK" sz="2800" b="1" dirty="0" smtClean="0">
                <a:solidFill>
                  <a:srgbClr val="F79646">
                    <a:lumMod val="75000"/>
                  </a:srgbClr>
                </a:solidFill>
              </a:rPr>
              <a:t>Oprávnené územie a žiadateľ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sk-SK" sz="2900" b="1" dirty="0">
              <a:solidFill>
                <a:srgbClr val="F79646">
                  <a:lumMod val="75000"/>
                </a:srgbClr>
              </a:solidFill>
            </a:endParaRPr>
          </a:p>
          <a:p>
            <a:r>
              <a:rPr lang="sk-SK" sz="2600" b="1" dirty="0"/>
              <a:t>Pre realizáciu projektu </a:t>
            </a:r>
            <a:r>
              <a:rPr lang="sk-SK" sz="2600" dirty="0"/>
              <a:t>je oprávneným územím celé územie Slovenskej republiky, </a:t>
            </a:r>
            <a:r>
              <a:rPr lang="sk-SK" sz="2600" b="1" dirty="0"/>
              <a:t>okrem Bratislavského samosprávneho </a:t>
            </a:r>
            <a:r>
              <a:rPr lang="sk-SK" sz="2600" b="1" dirty="0" smtClean="0"/>
              <a:t>kraja</a:t>
            </a:r>
          </a:p>
          <a:p>
            <a:pPr marL="0" indent="0">
              <a:buNone/>
            </a:pPr>
            <a:endParaRPr lang="sk-SK" sz="2600" b="1" dirty="0"/>
          </a:p>
          <a:p>
            <a:r>
              <a:rPr lang="sk-SK" sz="2600" b="1" dirty="0" smtClean="0"/>
              <a:t>Oprávnená právna forma žiadateľa je: </a:t>
            </a:r>
          </a:p>
          <a:p>
            <a:pPr marL="0" indent="0">
              <a:buNone/>
            </a:pPr>
            <a:r>
              <a:rPr lang="sk-SK" sz="3400" dirty="0" smtClean="0"/>
              <a:t>	</a:t>
            </a:r>
            <a:r>
              <a:rPr lang="sk-SK" sz="2600" dirty="0" smtClean="0"/>
              <a:t>1</a:t>
            </a:r>
            <a:r>
              <a:rPr lang="sk-SK" sz="2600" dirty="0"/>
              <a:t>. zamestnávatelia – podnikateľské subjekty</a:t>
            </a:r>
          </a:p>
          <a:p>
            <a:pPr marL="0" indent="0">
              <a:buNone/>
            </a:pPr>
            <a:r>
              <a:rPr lang="sk-SK" sz="2600" dirty="0" smtClean="0"/>
              <a:t>	2</a:t>
            </a:r>
            <a:r>
              <a:rPr lang="sk-SK" sz="2600" dirty="0"/>
              <a:t>. obce a mestá a právnická osoba, ktorej zakladateľom </a:t>
            </a:r>
            <a:r>
              <a:rPr lang="sk-SK" sz="2600" dirty="0" smtClean="0"/>
              <a:t>alebo zriaďovateľom </a:t>
            </a:r>
            <a:r>
              <a:rPr lang="sk-SK" sz="2600" dirty="0"/>
              <a:t>je obec alebo mesto</a:t>
            </a:r>
          </a:p>
          <a:p>
            <a:pPr marL="0" indent="0">
              <a:buNone/>
            </a:pPr>
            <a:r>
              <a:rPr lang="sk-SK" sz="2600" dirty="0" smtClean="0"/>
              <a:t>	3</a:t>
            </a:r>
            <a:r>
              <a:rPr lang="sk-SK" sz="2600" dirty="0"/>
              <a:t>. VÚC a úrady samosprávneho kraja a právnická osoba, ktorej zakladateľom alebo zriaďovateľom je VÚC</a:t>
            </a:r>
          </a:p>
          <a:p>
            <a:pPr marL="0" indent="0">
              <a:buNone/>
            </a:pPr>
            <a:r>
              <a:rPr lang="sk-SK" sz="2600" dirty="0" smtClean="0"/>
              <a:t>	4</a:t>
            </a:r>
            <a:r>
              <a:rPr lang="sk-SK" sz="2600" dirty="0"/>
              <a:t>. občianske združenia</a:t>
            </a:r>
          </a:p>
          <a:p>
            <a:pPr marL="0" indent="0">
              <a:buNone/>
            </a:pPr>
            <a:r>
              <a:rPr lang="sk-SK" sz="2600" dirty="0" smtClean="0"/>
              <a:t>	5</a:t>
            </a:r>
            <a:r>
              <a:rPr lang="sk-SK" sz="2600" dirty="0"/>
              <a:t>. mimovládne neziskové organizácie</a:t>
            </a:r>
          </a:p>
          <a:p>
            <a:pPr marL="0" indent="0">
              <a:buNone/>
            </a:pPr>
            <a:r>
              <a:rPr lang="sk-SK" sz="2600" dirty="0" smtClean="0"/>
              <a:t>	6</a:t>
            </a:r>
            <a:r>
              <a:rPr lang="sk-SK" sz="2600" dirty="0"/>
              <a:t>. nadácie</a:t>
            </a:r>
          </a:p>
          <a:p>
            <a:pPr marL="0" indent="0">
              <a:buNone/>
            </a:pPr>
            <a:r>
              <a:rPr lang="sk-SK" sz="2600" dirty="0" smtClean="0"/>
              <a:t>	7</a:t>
            </a:r>
            <a:r>
              <a:rPr lang="sk-SK" sz="2600" dirty="0"/>
              <a:t>. miestne akčné skupiny</a:t>
            </a:r>
          </a:p>
          <a:p>
            <a:pPr marL="0" indent="0">
              <a:buNone/>
            </a:pPr>
            <a:r>
              <a:rPr lang="sk-SK" sz="2600" dirty="0" smtClean="0"/>
              <a:t>	8</a:t>
            </a:r>
            <a:r>
              <a:rPr lang="sk-SK" sz="2600" dirty="0"/>
              <a:t>. štátne rozpočtové a príspevkové organizácie</a:t>
            </a:r>
          </a:p>
          <a:p>
            <a:pPr marL="0" indent="0">
              <a:buNone/>
            </a:pPr>
            <a:endParaRPr lang="sk-SK" sz="2600" dirty="0">
              <a:solidFill>
                <a:srgbClr val="000000"/>
              </a:solidFill>
              <a:latin typeface="+mj-lt"/>
            </a:endParaRPr>
          </a:p>
          <a:p>
            <a:pPr marL="0" lvl="0" indent="0">
              <a:spcBef>
                <a:spcPts val="0"/>
              </a:spcBef>
              <a:buNone/>
            </a:pPr>
            <a:endParaRPr lang="sk-SK" sz="2600" b="1" dirty="0">
              <a:solidFill>
                <a:srgbClr val="F79646">
                  <a:lumMod val="75000"/>
                </a:srgbClr>
              </a:solidFill>
              <a:latin typeface="+mj-lt"/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1778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683568" y="260648"/>
            <a:ext cx="8186766" cy="5164609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sk-SK" sz="2700" b="1" dirty="0" smtClean="0">
                <a:solidFill>
                  <a:srgbClr val="F79646">
                    <a:lumMod val="75000"/>
                  </a:srgbClr>
                </a:solidFill>
              </a:rPr>
              <a:t>Podmienky poskytnutia príspevku</a:t>
            </a:r>
            <a:endParaRPr lang="sk-SK" sz="2300" b="1" dirty="0" smtClean="0">
              <a:solidFill>
                <a:srgbClr val="F79646">
                  <a:lumMod val="75000"/>
                </a:srgbClr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sk-SK" sz="2400" b="1" dirty="0" smtClean="0">
                <a:solidFill>
                  <a:srgbClr val="F79646">
                    <a:lumMod val="75000"/>
                  </a:srgbClr>
                </a:solidFill>
              </a:rPr>
              <a:t>Financovanie projektu</a:t>
            </a:r>
            <a:endParaRPr lang="sk-SK" sz="2400" b="1" dirty="0">
              <a:solidFill>
                <a:srgbClr val="F79646">
                  <a:lumMod val="75000"/>
                </a:srgbClr>
              </a:solidFill>
            </a:endParaRPr>
          </a:p>
          <a:p>
            <a:pPr marL="0" indent="0">
              <a:buNone/>
            </a:pPr>
            <a:endParaRPr lang="sk-SK" dirty="0"/>
          </a:p>
        </p:txBody>
      </p:sp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871229"/>
              </p:ext>
            </p:extLst>
          </p:nvPr>
        </p:nvGraphicFramePr>
        <p:xfrm>
          <a:off x="457200" y="1124744"/>
          <a:ext cx="8229600" cy="482453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106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900" dirty="0">
                          <a:effectLst/>
                        </a:rPr>
                        <a:t>Kategória žiadateľa</a:t>
                      </a:r>
                      <a:endParaRPr lang="sk-S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900">
                          <a:effectLst/>
                        </a:rPr>
                        <a:t>Zdroj financovania NFP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900">
                          <a:effectLst/>
                        </a:rPr>
                        <a:t>Výška financovania z celkových oprávnených výdavkov (v %)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900">
                          <a:effectLst/>
                        </a:rPr>
                        <a:t>Výška spolufinancovania zo zdrojov žiadateľa z celkových oprávnených výdavkov (v %)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3427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>
                          <a:effectLst/>
                        </a:rPr>
                        <a:t>zamestnávatelia – podnikateľské subjekty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 dirty="0" smtClean="0">
                          <a:effectLst/>
                        </a:rPr>
                        <a:t>z</a:t>
                      </a:r>
                      <a:r>
                        <a:rPr lang="sk-SK" sz="1100" dirty="0" smtClean="0">
                          <a:effectLst/>
                        </a:rPr>
                        <a:t>d</a:t>
                      </a:r>
                      <a:r>
                        <a:rPr lang="sk-SK" sz="1000" dirty="0" smtClean="0">
                          <a:effectLst/>
                        </a:rPr>
                        <a:t>roj </a:t>
                      </a:r>
                      <a:r>
                        <a:rPr lang="sk-SK" sz="1000" dirty="0">
                          <a:effectLst/>
                        </a:rPr>
                        <a:t>EÚ IZM</a:t>
                      </a:r>
                      <a:endParaRPr lang="sk-S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 dirty="0">
                          <a:effectLst/>
                        </a:rPr>
                        <a:t>33,43</a:t>
                      </a:r>
                      <a:endParaRPr lang="sk-S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 dirty="0">
                          <a:effectLst/>
                        </a:rPr>
                        <a:t>6,66</a:t>
                      </a:r>
                      <a:endParaRPr lang="sk-S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185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 dirty="0">
                          <a:effectLst/>
                        </a:rPr>
                        <a:t>zdroj </a:t>
                      </a:r>
                      <a:r>
                        <a:rPr lang="sk-SK" sz="1000" dirty="0" smtClean="0">
                          <a:effectLst/>
                        </a:rPr>
                        <a:t>EÚ</a:t>
                      </a:r>
                      <a:r>
                        <a:rPr lang="sk-SK" sz="1100" baseline="0" dirty="0" smtClean="0">
                          <a:effectLst/>
                        </a:rPr>
                        <a:t> </a:t>
                      </a:r>
                      <a:r>
                        <a:rPr lang="sk-SK" sz="1000" dirty="0" smtClean="0">
                          <a:effectLst/>
                        </a:rPr>
                        <a:t>ESF</a:t>
                      </a:r>
                      <a:endParaRPr lang="sk-S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>
                          <a:effectLst/>
                        </a:rPr>
                        <a:t>56,58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3193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>
                          <a:effectLst/>
                        </a:rPr>
                        <a:t>ŠR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>
                          <a:effectLst/>
                        </a:rPr>
                        <a:t>3,33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76794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 dirty="0">
                          <a:effectLst/>
                        </a:rPr>
                        <a:t>obce, mestá a právnická osoba, ktorej zakladateľom alebo zriaďovateľom je obec alebo mesto</a:t>
                      </a:r>
                      <a:endParaRPr lang="sk-SK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 dirty="0">
                          <a:effectLst/>
                        </a:rPr>
                        <a:t>VÚC a úrady samosprávneho kraja a právnická osoba, ktorej zakladateľom alebo zriaďovateľom </a:t>
                      </a:r>
                      <a:r>
                        <a:rPr lang="sk-SK" sz="1000" dirty="0" smtClean="0">
                          <a:effectLst/>
                        </a:rPr>
                        <a:t>je</a:t>
                      </a:r>
                      <a:r>
                        <a:rPr lang="sk-SK" sz="1000" baseline="0" dirty="0" smtClean="0">
                          <a:effectLst/>
                        </a:rPr>
                        <a:t> VÚC</a:t>
                      </a:r>
                      <a:r>
                        <a:rPr lang="sk-SK" sz="1000" dirty="0" smtClean="0">
                          <a:effectLst/>
                        </a:rPr>
                        <a:t> </a:t>
                      </a:r>
                      <a:endParaRPr lang="sk-SK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 dirty="0">
                          <a:effectLst/>
                        </a:rPr>
                        <a:t>občianske združenia, mimovládne neziskové organizácie, miestne akčné skupiny</a:t>
                      </a:r>
                      <a:r>
                        <a:rPr lang="sk-SK" sz="1000" dirty="0" smtClean="0">
                          <a:effectLst/>
                        </a:rPr>
                        <a:t>, nadácie</a:t>
                      </a:r>
                      <a:endParaRPr lang="sk-S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>
                          <a:effectLst/>
                        </a:rPr>
                        <a:t>zdroj EÚ IZM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>
                          <a:effectLst/>
                        </a:rPr>
                        <a:t>33,43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 dirty="0">
                          <a:effectLst/>
                        </a:rPr>
                        <a:t>3,33</a:t>
                      </a:r>
                      <a:endParaRPr lang="sk-S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487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sk-SK" sz="1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>
                          <a:effectLst/>
                        </a:rPr>
                        <a:t>zdroj EÚ ES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sk-SK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 dirty="0" smtClean="0">
                          <a:effectLst/>
                        </a:rPr>
                        <a:t>56,58</a:t>
                      </a:r>
                      <a:endParaRPr lang="sk-S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133851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>
                          <a:effectLst/>
                        </a:rPr>
                        <a:t>ŠR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 dirty="0">
                          <a:effectLst/>
                        </a:rPr>
                        <a:t>6,66</a:t>
                      </a:r>
                      <a:endParaRPr lang="sk-S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58104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 dirty="0">
                          <a:effectLst/>
                        </a:rPr>
                        <a:t>Ústredie práce, sociálnych vecí a rodiny</a:t>
                      </a:r>
                      <a:endParaRPr lang="sk-SK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 dirty="0">
                          <a:effectLst/>
                        </a:rPr>
                        <a:t>štátne rozpočtové a príspevkové organizácie</a:t>
                      </a:r>
                      <a:endParaRPr lang="sk-S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>
                          <a:effectLst/>
                        </a:rPr>
                        <a:t>zdroj EÚ IZM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>
                          <a:effectLst/>
                        </a:rPr>
                        <a:t>33,43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487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>
                          <a:effectLst/>
                        </a:rPr>
                        <a:t>zdroj</a:t>
                      </a:r>
                      <a:endParaRPr lang="sk-SK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>
                          <a:effectLst/>
                        </a:rPr>
                        <a:t>EÚ ESF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>
                          <a:effectLst/>
                        </a:rPr>
                        <a:t>56,58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18346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>
                          <a:effectLst/>
                        </a:rPr>
                        <a:t>ŠR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000" dirty="0">
                          <a:effectLst/>
                        </a:rPr>
                        <a:t>9,99</a:t>
                      </a:r>
                      <a:endParaRPr lang="sk-S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12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476672"/>
            <a:ext cx="8186766" cy="4876577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sk-SK" sz="2700" b="1" dirty="0" smtClean="0">
                <a:solidFill>
                  <a:srgbClr val="F79646">
                    <a:lumMod val="75000"/>
                  </a:srgbClr>
                </a:solidFill>
              </a:rPr>
              <a:t>Podmienky poskytnutia príspevku</a:t>
            </a:r>
            <a:endParaRPr lang="sk-SK" sz="2300" b="1" dirty="0" smtClean="0">
              <a:solidFill>
                <a:srgbClr val="F79646">
                  <a:lumMod val="75000"/>
                </a:srgbClr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sk-SK" sz="2300" b="1" dirty="0" smtClean="0">
                <a:solidFill>
                  <a:srgbClr val="F79646">
                    <a:lumMod val="75000"/>
                  </a:srgbClr>
                </a:solidFill>
              </a:rPr>
              <a:t>Cieľová skupina (CS)</a:t>
            </a:r>
            <a:endParaRPr lang="sk-SK" sz="2300" b="1" dirty="0">
              <a:solidFill>
                <a:srgbClr val="F79646">
                  <a:lumMod val="75000"/>
                </a:srgbClr>
              </a:solidFill>
            </a:endParaRPr>
          </a:p>
          <a:p>
            <a:r>
              <a:rPr lang="sk-SK" sz="2100" b="1" dirty="0"/>
              <a:t>Oprávnená </a:t>
            </a:r>
            <a:r>
              <a:rPr lang="sk-SK" sz="2100" b="1" dirty="0" smtClean="0"/>
              <a:t>CS</a:t>
            </a:r>
          </a:p>
          <a:p>
            <a:pPr marL="0" indent="0">
              <a:buNone/>
            </a:pPr>
            <a:r>
              <a:rPr lang="sk-SK" sz="2100" dirty="0" smtClean="0"/>
              <a:t>	</a:t>
            </a:r>
            <a:r>
              <a:rPr lang="sk-SK" sz="2000" dirty="0"/>
              <a:t>- NEET do 25 rokov veku uchádzač o zamestnanie min. 3 mesiace (vrátane dlhodobo nezamestnaného uchádzača o zamestnanie zo skupiny NEET do 25 rokov),</a:t>
            </a:r>
          </a:p>
          <a:p>
            <a:pPr marL="0" indent="0">
              <a:buNone/>
            </a:pPr>
            <a:r>
              <a:rPr lang="sk-SK" sz="2000" dirty="0"/>
              <a:t>	</a:t>
            </a:r>
            <a:r>
              <a:rPr lang="sk-SK" sz="2000" dirty="0" smtClean="0"/>
              <a:t>- </a:t>
            </a:r>
            <a:r>
              <a:rPr lang="sk-SK" sz="2000" dirty="0"/>
              <a:t>NEET do 29 rokov veku uchádzač o zamestnanie min. 6 </a:t>
            </a:r>
            <a:r>
              <a:rPr lang="sk-SK" sz="2000" dirty="0" smtClean="0"/>
              <a:t>mesiacov (</a:t>
            </a:r>
            <a:r>
              <a:rPr lang="sk-SK" sz="2000" dirty="0"/>
              <a:t>vrátane dlhodobo nezamestnaného uchádzača o zamestnanie zo skupiny NEET do 29 rokov).</a:t>
            </a:r>
          </a:p>
          <a:p>
            <a:pPr marL="0" indent="0">
              <a:buNone/>
            </a:pPr>
            <a:endParaRPr lang="sk-SK" sz="2100" dirty="0"/>
          </a:p>
          <a:p>
            <a:r>
              <a:rPr lang="sk-SK" sz="2100" dirty="0"/>
              <a:t>NEET (</a:t>
            </a:r>
            <a:r>
              <a:rPr lang="sk-SK" sz="2100" dirty="0" err="1"/>
              <a:t>not</a:t>
            </a:r>
            <a:r>
              <a:rPr lang="sk-SK" sz="2100" dirty="0"/>
              <a:t> in </a:t>
            </a:r>
            <a:r>
              <a:rPr lang="sk-SK" sz="2100" dirty="0" err="1"/>
              <a:t>employment</a:t>
            </a:r>
            <a:r>
              <a:rPr lang="sk-SK" sz="2100" dirty="0"/>
              <a:t>, </a:t>
            </a:r>
            <a:r>
              <a:rPr lang="sk-SK" sz="2100" dirty="0" err="1"/>
              <a:t>education</a:t>
            </a:r>
            <a:r>
              <a:rPr lang="sk-SK" sz="2100" dirty="0"/>
              <a:t> or </a:t>
            </a:r>
            <a:r>
              <a:rPr lang="sk-SK" sz="2100" dirty="0" err="1"/>
              <a:t>training</a:t>
            </a:r>
            <a:r>
              <a:rPr lang="sk-SK" sz="2100" dirty="0"/>
              <a:t>) znamená označenie mladých ľudí na trhu práce – uchádzačov o zamestnanie, ktorí nie sú zamestnaní, ani nie sú v procese vzdelávania alebo odbornej prípravy.</a:t>
            </a:r>
          </a:p>
          <a:p>
            <a:pPr lvl="1"/>
            <a:endParaRPr lang="sk-SK" sz="900" b="1" dirty="0"/>
          </a:p>
          <a:p>
            <a:pPr marL="0" lvl="0" indent="0">
              <a:spcBef>
                <a:spcPts val="0"/>
              </a:spcBef>
              <a:buNone/>
            </a:pPr>
            <a:endParaRPr lang="sk-SK" sz="2600" b="1" dirty="0">
              <a:solidFill>
                <a:srgbClr val="F79646">
                  <a:lumMod val="75000"/>
                </a:srgbClr>
              </a:solidFill>
              <a:latin typeface="+mj-lt"/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0195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95536" y="424631"/>
            <a:ext cx="8424936" cy="5524649"/>
          </a:xfrm>
        </p:spPr>
        <p:txBody>
          <a:bodyPr>
            <a:normAutofit fontScale="62500" lnSpcReduction="20000"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sk-SK" sz="4500" b="1" dirty="0">
                <a:solidFill>
                  <a:srgbClr val="F79646">
                    <a:lumMod val="75000"/>
                  </a:srgbClr>
                </a:solidFill>
              </a:rPr>
              <a:t>Podmienky poskytnutia príspevku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sk-SK" sz="3800" b="1" dirty="0">
                <a:solidFill>
                  <a:srgbClr val="F79646">
                    <a:lumMod val="75000"/>
                  </a:srgbClr>
                </a:solidFill>
              </a:rPr>
              <a:t>Cieľová skupina </a:t>
            </a:r>
            <a:endParaRPr lang="sk-SK" sz="3800" b="1" dirty="0" smtClean="0">
              <a:solidFill>
                <a:srgbClr val="F79646">
                  <a:lumMod val="75000"/>
                </a:srgbClr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sk-SK" sz="3200" b="1" dirty="0" smtClean="0">
              <a:solidFill>
                <a:srgbClr val="F79646">
                  <a:lumMod val="75000"/>
                </a:srgbClr>
              </a:solidFill>
            </a:endParaRPr>
          </a:p>
          <a:p>
            <a:r>
              <a:rPr lang="sk-SK" sz="2900" b="1" dirty="0"/>
              <a:t>CS musí súčasne spĺňať aspoň jednu z podmienok</a:t>
            </a:r>
            <a:r>
              <a:rPr lang="sk-SK" sz="2900" b="1" dirty="0" smtClean="0"/>
              <a:t>:</a:t>
            </a:r>
          </a:p>
          <a:p>
            <a:pPr marL="0" indent="0">
              <a:buNone/>
            </a:pPr>
            <a:endParaRPr lang="sk-SK" sz="2900" dirty="0"/>
          </a:p>
          <a:p>
            <a:pPr marL="0" indent="0" algn="just">
              <a:buNone/>
            </a:pPr>
            <a:r>
              <a:rPr lang="sk-SK" sz="2400" dirty="0" smtClean="0"/>
              <a:t>	- </a:t>
            </a:r>
            <a:r>
              <a:rPr lang="sk-SK" sz="2400" b="1" dirty="0"/>
              <a:t>mladí ľudia so zdravotným postihnutím </a:t>
            </a:r>
            <a:r>
              <a:rPr lang="sk-SK" sz="2400" dirty="0"/>
              <a:t>(v zmysle § 8 ods. 1 písm. h) a § 9 ods. 1 zákona č. 5/2004 Z. z. o službách zamestnanosti a o zmene a doplnení niektorých zákonov v znení neskorších predpisov),</a:t>
            </a:r>
          </a:p>
          <a:p>
            <a:pPr marL="0" indent="0" algn="just">
              <a:buNone/>
            </a:pPr>
            <a:r>
              <a:rPr lang="sk-SK" sz="2400" dirty="0" smtClean="0"/>
              <a:t>	- </a:t>
            </a:r>
            <a:r>
              <a:rPr lang="sk-SK" sz="2400" b="1" dirty="0"/>
              <a:t>mladí ľudia pred a po ukončení náhradnej starostlivosti </a:t>
            </a:r>
            <a:r>
              <a:rPr lang="sk-SK" sz="2400" dirty="0"/>
              <a:t>(z detských domovov, krízových stredísk, pestúnskej starostlivosti, náhradnej osobnej starostlivosti a zo starostlivosti poručníka) podľa zákona č. 36/2005 Z. z. o rodine a o zmena doplnení niektorých zákonov v znení neskorších predpisov,</a:t>
            </a:r>
          </a:p>
          <a:p>
            <a:pPr marL="0" indent="0" algn="just">
              <a:buNone/>
            </a:pPr>
            <a:r>
              <a:rPr lang="sk-SK" sz="2400" dirty="0" smtClean="0"/>
              <a:t>	- </a:t>
            </a:r>
            <a:r>
              <a:rPr lang="sk-SK" sz="2400" b="1" dirty="0"/>
              <a:t>mladí ľudia</a:t>
            </a:r>
            <a:r>
              <a:rPr lang="sk-SK" sz="2400" dirty="0"/>
              <a:t>, ktorým bola poskytnutá výchova a vzdelávanie vrátane prípravy na povolanie s cieľom ich opätovného začlenenia do pôvodného sociálneho prostredia </a:t>
            </a:r>
            <a:r>
              <a:rPr lang="sk-SK" sz="2400" b="1" dirty="0"/>
              <a:t>po ukončení starostlivosti v reedukačných zariadeniach</a:t>
            </a:r>
            <a:r>
              <a:rPr lang="sk-SK" sz="2400" dirty="0"/>
              <a:t> podľa zákona č. 245/2008 Z. z. o výchove a vzdelávaní (školský zákon) a o zmene a doplnení niektorých zákonov v znení neskorších predpisov,</a:t>
            </a:r>
          </a:p>
          <a:p>
            <a:pPr marL="0" indent="0" algn="just">
              <a:buNone/>
            </a:pPr>
            <a:r>
              <a:rPr lang="sk-SK" sz="2400" dirty="0" smtClean="0"/>
              <a:t>	- </a:t>
            </a:r>
            <a:r>
              <a:rPr lang="sk-SK" sz="2400" b="1" dirty="0"/>
              <a:t>mladí ľudia po ukončení resocializácie v resocializačnom stredisku</a:t>
            </a:r>
            <a:r>
              <a:rPr lang="sk-SK" sz="2400" dirty="0"/>
              <a:t> podľa zákona č. 305/2005 Z. z. o sociálnoprávnej ochrane detí a o sociálnej kuratele a o zmene a doplnení niektorých zákonov v znení neskorších predpisov,</a:t>
            </a:r>
          </a:p>
          <a:p>
            <a:pPr marL="0" indent="0" algn="just">
              <a:buNone/>
            </a:pPr>
            <a:r>
              <a:rPr lang="sk-SK" sz="2400" dirty="0" smtClean="0"/>
              <a:t>	- </a:t>
            </a:r>
            <a:r>
              <a:rPr lang="sk-SK" sz="2400" b="1" dirty="0"/>
              <a:t>mladí ľudia po výkone trestu odňatia slobody</a:t>
            </a:r>
            <a:r>
              <a:rPr lang="sk-SK" sz="2400" dirty="0"/>
              <a:t> podľa zákona č. 475/2005 Z. z. o výkone trestu odňatia slobody a o zmene a doplnení niektorých zákonov v znení neskorších predpisov </a:t>
            </a:r>
            <a:r>
              <a:rPr lang="sk-SK" sz="2400" b="1" dirty="0"/>
              <a:t>alebo mladí ľudia po výkone väzby </a:t>
            </a:r>
            <a:r>
              <a:rPr lang="sk-SK" sz="2400" dirty="0"/>
              <a:t>podľa zákona č. 221/2006 Z. z. o výkone väzby v znení neskorších predpisov,</a:t>
            </a:r>
          </a:p>
          <a:p>
            <a:pPr marL="0" indent="0" algn="just">
              <a:buNone/>
            </a:pPr>
            <a:r>
              <a:rPr lang="sk-SK" sz="2400" dirty="0" smtClean="0"/>
              <a:t>	-  </a:t>
            </a:r>
            <a:r>
              <a:rPr lang="sk-SK" sz="2400" b="1" dirty="0"/>
              <a:t>mladí ľudia bez prístrešia</a:t>
            </a:r>
            <a:r>
              <a:rPr lang="sk-SK" sz="2400" dirty="0"/>
              <a:t> v súlade so zákonom č. 448/2008 Z. z. o sociálnych službách a o zmene a doplnení zákona č. 455/1991 Zb. o živnostenskom podnikaní (živnostenský zákon) v znení neskorších predpisov.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48969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2096</TotalTime>
  <Words>1204</Words>
  <Application>Microsoft Office PowerPoint</Application>
  <PresentationFormat>Prezentácia na obrazovke (4:3)</PresentationFormat>
  <Paragraphs>404</Paragraphs>
  <Slides>23</Slides>
  <Notes>23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23</vt:i4>
      </vt:variant>
    </vt:vector>
  </HeadingPairs>
  <TitlesOfParts>
    <vt:vector size="24" baseType="lpstr">
      <vt:lpstr>Motív Office</vt:lpstr>
      <vt:lpstr>Výzva  OP ĽZ DOP 2016/2.1.1/01</vt:lpstr>
      <vt:lpstr>Formálne náležitosti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Dokumenty k dokončeniu intervencie</vt:lpstr>
      <vt:lpstr>Prezentácia programu PowerPoint</vt:lpstr>
      <vt:lpstr>Prezentácia programu PowerPoint</vt:lpstr>
      <vt:lpstr>Ostatné podmienky oprávnenosti</vt:lpstr>
      <vt:lpstr>Ostatné podmienky oprávnenosti</vt:lpstr>
      <vt:lpstr>Ostatné podmienky oprávnenosti</vt:lpstr>
      <vt:lpstr>Ostatné podmienky oprávnenosti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Sedálová Barbora</dc:creator>
  <cp:lastModifiedBy>sadovskama</cp:lastModifiedBy>
  <cp:revision>127</cp:revision>
  <cp:lastPrinted>2017-01-23T08:47:29Z</cp:lastPrinted>
  <dcterms:created xsi:type="dcterms:W3CDTF">2016-05-18T06:39:42Z</dcterms:created>
  <dcterms:modified xsi:type="dcterms:W3CDTF">2017-02-14T13:04:11Z</dcterms:modified>
</cp:coreProperties>
</file>